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2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3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4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1" r:id="rId12"/>
    <p:sldMasterId id="2147485634" r:id="rId13"/>
    <p:sldMasterId id="2147485646" r:id="rId14"/>
    <p:sldMasterId id="2147485661" r:id="rId15"/>
  </p:sldMasterIdLst>
  <p:notesMasterIdLst>
    <p:notesMasterId r:id="rId64"/>
  </p:notesMasterIdLst>
  <p:handoutMasterIdLst>
    <p:handoutMasterId r:id="rId65"/>
  </p:handoutMasterIdLst>
  <p:sldIdLst>
    <p:sldId id="722" r:id="rId16"/>
    <p:sldId id="6149" r:id="rId17"/>
    <p:sldId id="6148" r:id="rId18"/>
    <p:sldId id="6804" r:id="rId19"/>
    <p:sldId id="6015" r:id="rId20"/>
    <p:sldId id="6084" r:id="rId21"/>
    <p:sldId id="6085" r:id="rId22"/>
    <p:sldId id="6086" r:id="rId23"/>
    <p:sldId id="6150" r:id="rId24"/>
    <p:sldId id="5870" r:id="rId25"/>
    <p:sldId id="298" r:id="rId26"/>
    <p:sldId id="6037" r:id="rId27"/>
    <p:sldId id="263" r:id="rId28"/>
    <p:sldId id="264" r:id="rId29"/>
    <p:sldId id="3146" r:id="rId30"/>
    <p:sldId id="6146" r:id="rId31"/>
    <p:sldId id="6047" r:id="rId32"/>
    <p:sldId id="295" r:id="rId33"/>
    <p:sldId id="277" r:id="rId34"/>
    <p:sldId id="5898" r:id="rId35"/>
    <p:sldId id="5899" r:id="rId36"/>
    <p:sldId id="296" r:id="rId37"/>
    <p:sldId id="5900" r:id="rId38"/>
    <p:sldId id="5903" r:id="rId39"/>
    <p:sldId id="305" r:id="rId40"/>
    <p:sldId id="275" r:id="rId41"/>
    <p:sldId id="5906" r:id="rId42"/>
    <p:sldId id="5975" r:id="rId43"/>
    <p:sldId id="278" r:id="rId44"/>
    <p:sldId id="5914" r:id="rId45"/>
    <p:sldId id="272" r:id="rId46"/>
    <p:sldId id="1210" r:id="rId47"/>
    <p:sldId id="6141" r:id="rId48"/>
    <p:sldId id="6142" r:id="rId49"/>
    <p:sldId id="6143" r:id="rId50"/>
    <p:sldId id="6144" r:id="rId51"/>
    <p:sldId id="6154" r:id="rId52"/>
    <p:sldId id="6151" r:id="rId53"/>
    <p:sldId id="5882" r:id="rId54"/>
    <p:sldId id="319" r:id="rId55"/>
    <p:sldId id="6082" r:id="rId56"/>
    <p:sldId id="5922" r:id="rId57"/>
    <p:sldId id="5940" r:id="rId58"/>
    <p:sldId id="6155" r:id="rId59"/>
    <p:sldId id="7166" r:id="rId60"/>
    <p:sldId id="6152" r:id="rId61"/>
    <p:sldId id="6153" r:id="rId62"/>
    <p:sldId id="6806" r:id="rId6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747"/>
    <p:restoredTop sz="95213" autoAdjust="0"/>
  </p:normalViewPr>
  <p:slideViewPr>
    <p:cSldViewPr>
      <p:cViewPr varScale="1">
        <p:scale>
          <a:sx n="113" d="100"/>
          <a:sy n="113" d="100"/>
        </p:scale>
        <p:origin x="184" y="1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6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viewProps" Target="viewProp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851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20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528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1757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Slide Image Placeholder 1">
            <a:extLst>
              <a:ext uri="{FF2B5EF4-FFF2-40B4-BE49-F238E27FC236}">
                <a16:creationId xmlns:a16="http://schemas.microsoft.com/office/drawing/2014/main" id="{8CFBB1E9-E205-8249-9FB5-6B17F7FDC5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0" name="Notes Placeholder 2">
            <a:extLst>
              <a:ext uri="{FF2B5EF4-FFF2-40B4-BE49-F238E27FC236}">
                <a16:creationId xmlns:a16="http://schemas.microsoft.com/office/drawing/2014/main" id="{B84CB036-1E28-5D4E-8719-7A785F62E35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ea typeface="ＭＳ Ｐゴシック" panose="020B0600070205080204" pitchFamily="34" charset="-128"/>
              </a:rPr>
              <a:t>Latency overlap/hiding</a:t>
            </a:r>
          </a:p>
        </p:txBody>
      </p:sp>
      <p:sp>
        <p:nvSpPr>
          <p:cNvPr id="114691" name="Slide Number Placeholder 3">
            <a:extLst>
              <a:ext uri="{FF2B5EF4-FFF2-40B4-BE49-F238E27FC236}">
                <a16:creationId xmlns:a16="http://schemas.microsoft.com/office/drawing/2014/main" id="{A5AFB78C-9C24-9B47-A3FA-3B080658BF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DE38B3-B002-0644-ADA7-D1492B215FF8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656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31699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5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76342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327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9108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858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071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213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48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3362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2F704-0392-374E-9548-FE28CBDE16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3147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884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P21 DIMMs.</a:t>
            </a:r>
          </a:p>
          <a:p>
            <a:r>
              <a:rPr lang="en-US" dirty="0"/>
              <a:t>DPUs cannot be shared. There is a large number of DPUs.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 need for OS.</a:t>
            </a:r>
          </a:p>
          <a:p>
            <a:r>
              <a:rPr lang="en-US" dirty="0"/>
              <a:t>This simplifies security implications. No side channels.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973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8748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6831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234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173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28399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71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86643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548350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443347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00114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309856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415827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990774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655452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519486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383458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92074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685046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9410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D3011-6F1F-634A-81F7-D05ACAF2C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06CBB-D180-CD46-A637-D05078450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DDC54-3045-4446-A3FB-A052DE0C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AC8E94F7-104A-624E-A079-A0C585F32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52262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7CD2703F-59E9-A14C-8EB7-D2EF90B9A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4E45769C-5653-3249-B473-2EE771C8252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6F1184F0-BDE6-E04A-9B4C-5FBA651A760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1182EE-B006-604C-80F1-A08CD3F299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6FF7502-AB8E-2D42-89F5-6E44D8D219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A9EDE30-1051-6248-A6FF-A3B2F6A689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419CA311-0D55-A14C-B89B-825C95FC0D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9464062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456239-BE5C-F14C-BAFE-1CE538B9D7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1A7BE9F-CE53-CC49-87AA-BAE23F95E61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DEEF8-87BA-7144-9648-F84693A6E1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5010495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D31936A8-46C3-6144-858E-78E1ACCA1A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3F8A896-4867-D146-8CEC-A71CEB2F2B0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C8F86-5F3C-F245-94F6-C123F85C20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2043987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4FBA484-E206-D641-B0DC-3D4C98C627C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EEA48B1-2FA4-8747-A5DD-BCA0E69B94C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1A1F37-1138-BE43-82C5-EB159284CF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6737880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33F02844-2FE7-C24C-9E98-3B816850C4B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18623F1-7DE2-1845-8415-80FB2731C15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8A460-06A5-1040-9381-5E626473F9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0306642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9CEE6D8E-27A0-0640-A905-296B5CA0759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A5FEAD-8321-B348-BADD-59371C1875C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38187-F844-5B4C-9C26-C2BA5E46EB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340594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39DE8FF1-9193-7F4E-B922-00B76AA4C5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D818ACD0-F021-2B49-AC9D-A471820E1F4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95373-688A-E54A-BCBC-676BC297BB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07936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774A03C-10B1-F74B-BCEE-3B42276D82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3987030-5D42-1745-9FE1-104F1FB142A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9E05E-C026-FF47-A81F-F567280023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8852605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F248AF-580A-484F-8CDE-233C7293CF5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752E372-8C90-784B-AEF9-99A3B39A574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3FC57-0E92-184E-B457-70424053F1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5594169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FFB4941-E67A-AB4D-9D8B-7D602F6617D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2B790D0-387A-D24B-BFFB-CEEE4F8DD7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516D74-7A0A-974B-A43A-3FC2516061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1378824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98B6B71-297A-7B40-BD41-F5AC2532F72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831095A-1960-444A-911A-3C8915CCD58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41925-2E2A-0E40-8E5A-D6375ADEA7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968058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9047823-2C94-ED40-A15F-48C5249AB98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C8AA92F-4CF5-8B48-8439-382B46432E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AD1A7-D785-6B4D-BB0F-F87147239B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23426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10/26/22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2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2" r:id="rId1"/>
    <p:sldLayoutId id="2147485633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4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  <p:sldLayoutId id="2147485658" r:id="rId12"/>
    <p:sldLayoutId id="2147485659" r:id="rId13"/>
    <p:sldLayoutId id="2147485660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>
            <a:extLst>
              <a:ext uri="{FF2B5EF4-FFF2-40B4-BE49-F238E27FC236}">
                <a16:creationId xmlns:a16="http://schemas.microsoft.com/office/drawing/2014/main" id="{83270108-4FD1-564B-ABAB-6D0D792C29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1027">
            <a:extLst>
              <a:ext uri="{FF2B5EF4-FFF2-40B4-BE49-F238E27FC236}">
                <a16:creationId xmlns:a16="http://schemas.microsoft.com/office/drawing/2014/main" id="{B99F7C24-DBB8-3946-9159-B6B6930248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93C8C92C-4D9A-794D-8339-4EED2C89708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4E28EF7-5AF2-0E47-8FE5-D0478A414A3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B29DC364-FD79-5B41-A4D8-E2DDF079E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0" name="Line 1032">
            <a:extLst>
              <a:ext uri="{FF2B5EF4-FFF2-40B4-BE49-F238E27FC236}">
                <a16:creationId xmlns:a16="http://schemas.microsoft.com/office/drawing/2014/main" id="{21377C63-9205-884E-A750-9A1681937F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Line 1033">
            <a:extLst>
              <a:ext uri="{FF2B5EF4-FFF2-40B4-BE49-F238E27FC236}">
                <a16:creationId xmlns:a16="http://schemas.microsoft.com/office/drawing/2014/main" id="{83F0D7DE-84D5-ED49-840F-2474A956470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59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2" r:id="rId1"/>
    <p:sldLayoutId id="2147485663" r:id="rId2"/>
    <p:sldLayoutId id="2147485664" r:id="rId3"/>
    <p:sldLayoutId id="2147485665" r:id="rId4"/>
    <p:sldLayoutId id="2147485666" r:id="rId5"/>
    <p:sldLayoutId id="2147485667" r:id="rId6"/>
    <p:sldLayoutId id="2147485668" r:id="rId7"/>
    <p:sldLayoutId id="2147485669" r:id="rId8"/>
    <p:sldLayoutId id="2147485670" r:id="rId9"/>
    <p:sldLayoutId id="2147485671" r:id="rId10"/>
    <p:sldLayoutId id="2147485672" r:id="rId11"/>
    <p:sldLayoutId id="2147485673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10/26/22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4" Type="http://schemas.openxmlformats.org/officeDocument/2006/relationships/hyperlink" Target="http://www.upmem.com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9.xml"/><Relationship Id="rId5" Type="http://schemas.openxmlformats.org/officeDocument/2006/relationships/hyperlink" Target="https://safari.ethz.ch/digitaltechnik/spring2018/lib/exe/fetch.php?media=digitaldesign-2018-lecture22-gpuprogramming-afterlecture.pdf" TargetMode="External"/><Relationship Id="rId4" Type="http://schemas.openxmlformats.org/officeDocument/2006/relationships/hyperlink" Target="https://www.youtube.com/watch?v=y40-tY5WJ8A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5.png"/><Relationship Id="rId7" Type="http://schemas.openxmlformats.org/officeDocument/2006/relationships/hyperlink" Target="https://youtube.com/playlist?list=PL5Q2soXY2Zi_OwkTgEyA6tk3UsoPBH73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youtube.com/playlist?list=PL5Q2soXY2Zi-841fUYYUK9EsXKhQKRPyX" TargetMode="External"/><Relationship Id="rId5" Type="http://schemas.openxmlformats.org/officeDocument/2006/relationships/hyperlink" Target="https://safari.ethz.ch/projects_and_seminars/fall2021/doku.php?id=heterogeneous_systems" TargetMode="External"/><Relationship Id="rId4" Type="http://schemas.openxmlformats.org/officeDocument/2006/relationships/hyperlink" Target="https://safari.ethz.ch/projects_and_seminars/fall2021/doku.php?id=processing_in_memory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12" Type="http://schemas.openxmlformats.org/officeDocument/2006/relationships/image" Target="../media/image3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amsung.com/global/samsung-develops-industrys-first-high-bandwidth-memory-with-ai-processing-power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5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u5dxKTvQVs&amp;list=PL5Q2soXY2Zi_FRrloMa2fUYWPGiZUBQo2&amp;index=26" TargetMode="External"/><Relationship Id="rId2" Type="http://schemas.openxmlformats.org/officeDocument/2006/relationships/hyperlink" Target="https://www.youtube.com/watch?v=6e5KZcCGBYw&amp;list=PL5Q2soXY2Zi_uej3aY39YB5pfW4SJ7LlN&amp;index=16" TargetMode="External"/><Relationship Id="rId1" Type="http://schemas.openxmlformats.org/officeDocument/2006/relationships/slideLayout" Target="../slideLayouts/slideLayout140.xml"/><Relationship Id="rId4" Type="http://schemas.openxmlformats.org/officeDocument/2006/relationships/hyperlink" Target="https://www.youtube.com/onurmutlulecture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khynix.com/sk-hynix-develops-pim-next-generation-ai-accelerator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dpu.dev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58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5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12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4.xml"/><Relationship Id="rId5" Type="http://schemas.openxmlformats.org/officeDocument/2006/relationships/hyperlink" Target="https://github.com/CMU-SAFARI/prim-benchmarks" TargetMode="External"/><Relationship Id="rId4" Type="http://schemas.openxmlformats.org/officeDocument/2006/relationships/hyperlink" Target="https://arxiv.org/pdf/2105.03814.pdf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s://arxiv.org/pdf/2105.03814.pdf" TargetMode="External"/><Relationship Id="rId1" Type="http://schemas.openxmlformats.org/officeDocument/2006/relationships/slideLayout" Target="../slideLayouts/slideLayout5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8Hjy2iU9l4&amp;list=PL5Q2soXY2Zi_tOTAYm--dYByNPL7JhwR9" TargetMode="Externa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0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25 October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UPMEM PIM Architecture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UPMEM DIMMs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E19: 8 chips/DIMM (1 rank). DPUs @ 267 MHz</a:t>
            </a:r>
          </a:p>
          <a:p>
            <a:r>
              <a:rPr lang="en-US" sz="2600" dirty="0"/>
              <a:t>P21: 16 chips/DIMM (2 ranks). DPUs @ 350-425 MHz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5C2AE4-3B3A-DE4A-A3A4-2A8ADB7D2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637" y="2058625"/>
            <a:ext cx="5694726" cy="41416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FAC973-70A2-804A-B666-069E89D6CF82}"/>
              </a:ext>
            </a:extLst>
          </p:cNvPr>
          <p:cNvSpPr txBox="1"/>
          <p:nvPr/>
        </p:nvSpPr>
        <p:spPr>
          <a:xfrm>
            <a:off x="3996362" y="6556419"/>
            <a:ext cx="1151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www.upmem.com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49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357E3-8542-6F47-9EDD-EF35BB96A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PIM’s Promises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CDFC01-9E84-4543-87EA-E38381A8B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2568"/>
            <a:ext cx="9144000" cy="51540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D3C12E3-636E-D049-90DE-9DE087456A86}"/>
              </a:ext>
            </a:extLst>
          </p:cNvPr>
          <p:cNvSpPr txBox="1"/>
          <p:nvPr/>
        </p:nvSpPr>
        <p:spPr>
          <a:xfrm>
            <a:off x="1568614" y="6556419"/>
            <a:ext cx="6006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"The true Processing In Memory accelerator,"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HotChips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2019.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10.1109/HOTCHIPS.2019.8875680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52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6CA2B-1446-2644-9432-B4191A7F4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Technology Challenges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B256D1-3BD0-6941-A297-81F0C1036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5160"/>
            <a:ext cx="9144000" cy="51526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AF7E02-3549-9F4B-B664-A5D16374B807}"/>
              </a:ext>
            </a:extLst>
          </p:cNvPr>
          <p:cNvSpPr txBox="1"/>
          <p:nvPr/>
        </p:nvSpPr>
        <p:spPr>
          <a:xfrm>
            <a:off x="1568614" y="6556419"/>
            <a:ext cx="60067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"The true Processing In Memory accelerator,"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HotChips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2019.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doi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10.1109/HOTCHIPS.2019.8875680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718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F2F5B-2FA9-4644-9521-6571B9C08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UPMEM Patent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EBB8D6-4586-EC4C-9064-653F73D91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34" y="1191714"/>
            <a:ext cx="5844014" cy="27342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B17AD4-C0E1-B14E-896F-AC18656A10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061" y="4105105"/>
            <a:ext cx="3958652" cy="20354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C25AE1-A9B4-E449-9534-6F0CF62D93CF}"/>
              </a:ext>
            </a:extLst>
          </p:cNvPr>
          <p:cNvSpPr/>
          <p:nvPr/>
        </p:nvSpPr>
        <p:spPr bwMode="auto">
          <a:xfrm>
            <a:off x="6899238" y="5005854"/>
            <a:ext cx="1188000" cy="174066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2B044E-F24D-3549-B4A9-C4D2B91FECF4}"/>
              </a:ext>
            </a:extLst>
          </p:cNvPr>
          <p:cNvSpPr/>
          <p:nvPr/>
        </p:nvSpPr>
        <p:spPr bwMode="auto">
          <a:xfrm>
            <a:off x="4694131" y="4520252"/>
            <a:ext cx="1116000" cy="157488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B288ED-5C82-4D4B-8B35-1885F6AA3C45}"/>
              </a:ext>
            </a:extLst>
          </p:cNvPr>
          <p:cNvSpPr/>
          <p:nvPr/>
        </p:nvSpPr>
        <p:spPr bwMode="auto">
          <a:xfrm>
            <a:off x="4694131" y="4850746"/>
            <a:ext cx="1080000" cy="160104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2F21AB-CED6-2F44-95DB-FF3035209C9B}"/>
              </a:ext>
            </a:extLst>
          </p:cNvPr>
          <p:cNvSpPr/>
          <p:nvPr/>
        </p:nvSpPr>
        <p:spPr bwMode="auto">
          <a:xfrm>
            <a:off x="6152052" y="4686912"/>
            <a:ext cx="1080000" cy="146095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94E85F-2C23-6F45-9AFF-1C55921C5C68}"/>
              </a:ext>
            </a:extLst>
          </p:cNvPr>
          <p:cNvSpPr/>
          <p:nvPr/>
        </p:nvSpPr>
        <p:spPr bwMode="auto">
          <a:xfrm>
            <a:off x="6304985" y="4520252"/>
            <a:ext cx="997587" cy="157488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1FE6C1-E199-8048-A1CB-B97F932E986B}"/>
              </a:ext>
            </a:extLst>
          </p:cNvPr>
          <p:cNvSpPr/>
          <p:nvPr/>
        </p:nvSpPr>
        <p:spPr bwMode="auto">
          <a:xfrm>
            <a:off x="5116985" y="5685379"/>
            <a:ext cx="2772000" cy="174066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0FD91A-B7F1-2446-A14D-F78F0CD77E31}"/>
              </a:ext>
            </a:extLst>
          </p:cNvPr>
          <p:cNvSpPr txBox="1"/>
          <p:nvPr/>
        </p:nvSpPr>
        <p:spPr>
          <a:xfrm>
            <a:off x="1911657" y="6553223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Fabrice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Jean-François Roy. “Memory circuit with integrated processor.” US 10,324,870 B2.</a:t>
            </a:r>
          </a:p>
        </p:txBody>
      </p:sp>
    </p:spTree>
    <p:extLst>
      <p:ext uri="{BB962C8B-B14F-4D97-AF65-F5344CB8AC3E}">
        <p14:creationId xmlns:p14="http://schemas.microsoft.com/office/powerpoint/2010/main" val="215747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UPMEM DIMMs coexist with conventional DIMMs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r>
              <a:rPr lang="en-US" dirty="0"/>
              <a:t>Integration of UPMEM DIMMs in a system follows an </a:t>
            </a:r>
            <a:r>
              <a:rPr lang="en-US" dirty="0">
                <a:solidFill>
                  <a:srgbClr val="00B050"/>
                </a:solidFill>
              </a:rPr>
              <a:t>accelerator model</a:t>
            </a:r>
          </a:p>
          <a:p>
            <a:endParaRPr lang="en-US" dirty="0"/>
          </a:p>
          <a:p>
            <a:r>
              <a:rPr lang="en-US" dirty="0"/>
              <a:t>UPMEM DIMMs can be seen as a </a:t>
            </a:r>
            <a:r>
              <a:rPr lang="en-US" dirty="0">
                <a:solidFill>
                  <a:srgbClr val="0070C0"/>
                </a:solidFill>
              </a:rPr>
              <a:t>loosely coupled accelerator</a:t>
            </a:r>
            <a:endParaRPr lang="en-US" dirty="0"/>
          </a:p>
          <a:p>
            <a:pPr lvl="1"/>
            <a:r>
              <a:rPr lang="en-US" dirty="0"/>
              <a:t>Explicit data movement between the main processor (host CPU) and the accelerator (UPMEM)</a:t>
            </a:r>
          </a:p>
          <a:p>
            <a:pPr lvl="1"/>
            <a:r>
              <a:rPr lang="en-US" dirty="0"/>
              <a:t>Explicit kernel launch onto the UPMEM processors</a:t>
            </a:r>
          </a:p>
          <a:p>
            <a:endParaRPr lang="en-US" dirty="0"/>
          </a:p>
          <a:p>
            <a:r>
              <a:rPr lang="en-US" dirty="0"/>
              <a:t>This resembles GPU computing</a:t>
            </a:r>
          </a:p>
        </p:txBody>
      </p:sp>
    </p:spTree>
    <p:extLst>
      <p:ext uri="{BB962C8B-B14F-4D97-AF65-F5344CB8AC3E}">
        <p14:creationId xmlns:p14="http://schemas.microsoft.com/office/powerpoint/2010/main" val="76800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GPU Computing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s-IS" dirty="0">
                <a:ea typeface="ヒラギノ角ゴ Pro W3" pitchFamily="-108" charset="-128"/>
                <a:cs typeface="ヒラギノ角ゴ Pro W3" pitchFamily="-108" charset="-128"/>
              </a:rPr>
              <a:t>Computation is </a:t>
            </a:r>
            <a:r>
              <a:rPr lang="is-IS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offloaded to the GPU</a:t>
            </a:r>
          </a:p>
          <a:p>
            <a:r>
              <a:rPr lang="is-IS" dirty="0">
                <a:ea typeface="ヒラギノ角ゴ Pro W3" pitchFamily="-108" charset="-128"/>
                <a:cs typeface="ヒラギノ角ゴ Pro W3" pitchFamily="-108" charset="-128"/>
              </a:rPr>
              <a:t>Three steps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CPU-GPU data transfer (1)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GPU kernel execution (2)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GPU-CPU data transfer (3)</a:t>
            </a:r>
            <a:endParaRPr lang="is-IS" dirty="0">
              <a:ea typeface="ヒラギノ角ゴ Pro W3" pitchFamily="-108" charset="-128"/>
              <a:cs typeface="ヒラギノ角ゴ Pro W3" pitchFamily="-108" charset="-128"/>
            </a:endParaRPr>
          </a:p>
        </p:txBody>
      </p:sp>
      <p:pic>
        <p:nvPicPr>
          <p:cNvPr id="6" name="Imagen 5" descr="CPUtransposeonGPU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452" y="3653164"/>
            <a:ext cx="6077096" cy="2008084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6D2262-6072-C646-927C-BC114994E5BB}"/>
              </a:ext>
            </a:extLst>
          </p:cNvPr>
          <p:cNvSpPr txBox="1"/>
          <p:nvPr/>
        </p:nvSpPr>
        <p:spPr>
          <a:xfrm>
            <a:off x="711809" y="6414379"/>
            <a:ext cx="77203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https://www.youtube.com/watch?v=y40-tY5WJ8A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https://safari.ethz.ch/digitaltechnik/spring2018/lib/exe/fetch.php?media=digitaldesign-2018-lecture22-gpuprogramming-afterlecture.pdf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3759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5DAE-7EA5-6B42-B1E9-DD88FD21E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on GPU Programming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BC15-04E4-CE45-A5CD-F24EA83F15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244B31-20C8-5E45-BC8F-1529A2E49349}"/>
              </a:ext>
            </a:extLst>
          </p:cNvPr>
          <p:cNvSpPr txBox="1"/>
          <p:nvPr/>
        </p:nvSpPr>
        <p:spPr>
          <a:xfrm>
            <a:off x="2807959" y="6477000"/>
            <a:ext cx="35280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200" dirty="0">
                <a:solidFill>
                  <a:srgbClr val="0070C0"/>
                </a:solidFill>
              </a:rPr>
              <a:t>https://</a:t>
            </a:r>
            <a:r>
              <a:rPr lang="en-US" sz="1200" dirty="0" err="1">
                <a:solidFill>
                  <a:srgbClr val="0070C0"/>
                </a:solidFill>
              </a:rPr>
              <a:t>www.youtube.com</a:t>
            </a:r>
            <a:r>
              <a:rPr lang="en-US" sz="1200" dirty="0">
                <a:solidFill>
                  <a:srgbClr val="0070C0"/>
                </a:solidFill>
              </a:rPr>
              <a:t>/</a:t>
            </a:r>
            <a:r>
              <a:rPr lang="en-US" sz="1200" dirty="0" err="1">
                <a:solidFill>
                  <a:srgbClr val="0070C0"/>
                </a:solidFill>
              </a:rPr>
              <a:t>watch?v</a:t>
            </a:r>
            <a:r>
              <a:rPr lang="en-US" sz="1200" dirty="0">
                <a:solidFill>
                  <a:srgbClr val="0070C0"/>
                </a:solidFill>
              </a:rPr>
              <a:t>=y40-tY5WJ8A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6EA15A-6124-BD41-8839-799B82D8D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917" y="929878"/>
            <a:ext cx="7046167" cy="53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4740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B0A739-AE07-0F40-829C-D24EC1A07D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699" y="914400"/>
            <a:ext cx="4334452" cy="51427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24C24F-E3C0-6340-9A7F-5212D7E1F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</p:spPr>
        <p:txBody>
          <a:bodyPr>
            <a:noAutofit/>
          </a:bodyPr>
          <a:lstStyle/>
          <a:p>
            <a:r>
              <a:rPr lang="en-US" dirty="0"/>
              <a:t>Heterogeneous Systems Course (Fall 2021)</a:t>
            </a:r>
          </a:p>
        </p:txBody>
      </p:sp>
      <p:sp>
        <p:nvSpPr>
          <p:cNvPr id="6" name="Rectangle 5">
            <a:hlinkClick r:id="rId4"/>
            <a:extLst>
              <a:ext uri="{FF2B5EF4-FFF2-40B4-BE49-F238E27FC236}">
                <a16:creationId xmlns:a16="http://schemas.microsoft.com/office/drawing/2014/main" id="{5465C192-4893-AD4D-A97C-499395E42DF0}"/>
              </a:ext>
            </a:extLst>
          </p:cNvPr>
          <p:cNvSpPr/>
          <p:nvPr/>
        </p:nvSpPr>
        <p:spPr>
          <a:xfrm>
            <a:off x="5071306" y="6004830"/>
            <a:ext cx="39489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defRPr/>
            </a:pPr>
            <a:r>
              <a:rPr lang="en-US" sz="1000" dirty="0">
                <a:solidFill>
                  <a:srgbClr val="0432FF"/>
                </a:solidFill>
                <a:latin typeface="Tahoma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https://safari.ethz.ch/projects_and_seminars/fall2021/doku.php?id=heterogeneous_systems</a:t>
            </a:r>
            <a:endParaRPr lang="en-US" sz="1000" dirty="0">
              <a:solidFill>
                <a:srgbClr val="0432FF"/>
              </a:solidFill>
              <a:latin typeface="Tahoma"/>
            </a:endParaRPr>
          </a:p>
        </p:txBody>
      </p:sp>
      <p:sp>
        <p:nvSpPr>
          <p:cNvPr id="8" name="Rectangle 7">
            <a:hlinkClick r:id="rId6"/>
            <a:extLst>
              <a:ext uri="{FF2B5EF4-FFF2-40B4-BE49-F238E27FC236}">
                <a16:creationId xmlns:a16="http://schemas.microsoft.com/office/drawing/2014/main" id="{80BF6774-805A-F446-B196-F40F5ED51380}"/>
              </a:ext>
            </a:extLst>
          </p:cNvPr>
          <p:cNvSpPr/>
          <p:nvPr/>
        </p:nvSpPr>
        <p:spPr>
          <a:xfrm>
            <a:off x="53755" y="6002760"/>
            <a:ext cx="449594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en-US" sz="1000" dirty="0">
                <a:solidFill>
                  <a:srgbClr val="0432FF"/>
                </a:solidFill>
                <a:latin typeface="Tahoma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https://youtube.com/playlist?list=PL5Q2soXY2Zi_OwkTgEyA6tk3UsoPBH737</a:t>
            </a:r>
            <a:endParaRPr lang="en-US" sz="1000" dirty="0">
              <a:solidFill>
                <a:srgbClr val="0432FF"/>
              </a:solidFill>
              <a:latin typeface="Tahoma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E43B7B2-0E26-1843-96D5-E844119B5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74797"/>
          </a:xfrm>
        </p:spPr>
        <p:txBody>
          <a:bodyPr>
            <a:normAutofit/>
          </a:bodyPr>
          <a:lstStyle/>
          <a:p>
            <a:r>
              <a:rPr lang="en-US" dirty="0"/>
              <a:t>Short weekly lectures</a:t>
            </a:r>
          </a:p>
          <a:p>
            <a:r>
              <a:rPr lang="en-US" dirty="0"/>
              <a:t>Hands-on projects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B3047F-7526-7F4A-87C8-B7D1430DC3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011" y="2360568"/>
            <a:ext cx="4902295" cy="3619583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09C80A1D-7D20-7E4D-B2CB-7914F864D4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59375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FIG. 6 is a flow diagram representing operations in a method of delegating a processing task to a DRAM processor according to an example embodiment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2D8CD-A3CB-3E42-81F2-96F4BBA46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33" y="1665630"/>
            <a:ext cx="4568135" cy="44953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FE34C5-F311-A043-8EB2-544973B5CC13}"/>
              </a:ext>
            </a:extLst>
          </p:cNvPr>
          <p:cNvSpPr/>
          <p:nvPr/>
        </p:nvSpPr>
        <p:spPr>
          <a:xfrm>
            <a:off x="2464904" y="1769165"/>
            <a:ext cx="3279913" cy="795131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90BBB-5E91-C14C-AC15-B1554764A8B8}"/>
              </a:ext>
            </a:extLst>
          </p:cNvPr>
          <p:cNvSpPr/>
          <p:nvPr/>
        </p:nvSpPr>
        <p:spPr>
          <a:xfrm>
            <a:off x="2464904" y="2842591"/>
            <a:ext cx="3269974" cy="795131"/>
          </a:xfrm>
          <a:prstGeom prst="rect">
            <a:avLst/>
          </a:prstGeom>
          <a:solidFill>
            <a:srgbClr val="C5E0B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23DC2-3F23-1E42-AAB4-3BC0F20CE110}"/>
              </a:ext>
            </a:extLst>
          </p:cNvPr>
          <p:cNvSpPr/>
          <p:nvPr/>
        </p:nvSpPr>
        <p:spPr>
          <a:xfrm>
            <a:off x="2464904" y="3916017"/>
            <a:ext cx="3279913" cy="367748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A59AE943-1A85-A34B-B187-F5FDA44E55D1}"/>
              </a:ext>
            </a:extLst>
          </p:cNvPr>
          <p:cNvSpPr/>
          <p:nvPr/>
        </p:nvSpPr>
        <p:spPr>
          <a:xfrm>
            <a:off x="3219303" y="4571025"/>
            <a:ext cx="1769165" cy="735494"/>
          </a:xfrm>
          <a:prstGeom prst="diamond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283719-F18A-8140-B56C-5184FB97A397}"/>
              </a:ext>
            </a:extLst>
          </p:cNvPr>
          <p:cNvSpPr/>
          <p:nvPr/>
        </p:nvSpPr>
        <p:spPr>
          <a:xfrm>
            <a:off x="2465878" y="5585791"/>
            <a:ext cx="3269974" cy="367749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A7697A-76A1-6147-95C3-5CA8B2D7171D}"/>
              </a:ext>
            </a:extLst>
          </p:cNvPr>
          <p:cNvSpPr txBox="1"/>
          <p:nvPr/>
        </p:nvSpPr>
        <p:spPr>
          <a:xfrm>
            <a:off x="1911657" y="6553223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Fabrice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Jean-François Roy. “Memory circuit with integrated processor.” US 10,324,870 B2.</a:t>
            </a:r>
          </a:p>
        </p:txBody>
      </p:sp>
    </p:spTree>
    <p:extLst>
      <p:ext uri="{BB962C8B-B14F-4D97-AF65-F5344CB8AC3E}">
        <p14:creationId xmlns:p14="http://schemas.microsoft.com/office/powerpoint/2010/main" val="313681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7AB370-3675-2348-BEA1-CD1B36265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734" y="1742128"/>
            <a:ext cx="6326533" cy="435864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0D11235-E437-274F-81E3-478627C95D75}"/>
              </a:ext>
            </a:extLst>
          </p:cNvPr>
          <p:cNvSpPr/>
          <p:nvPr/>
        </p:nvSpPr>
        <p:spPr>
          <a:xfrm>
            <a:off x="1868557" y="3975652"/>
            <a:ext cx="1260000" cy="1476000"/>
          </a:xfrm>
          <a:prstGeom prst="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Organization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FIG. 1 schematically illustrates a computing system comprising DRAM circuits having integrated processors according to an example embodiment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F7AB37-81DB-D04D-B6C4-68D73A571DDA}"/>
              </a:ext>
            </a:extLst>
          </p:cNvPr>
          <p:cNvSpPr/>
          <p:nvPr/>
        </p:nvSpPr>
        <p:spPr>
          <a:xfrm>
            <a:off x="2872409" y="2037522"/>
            <a:ext cx="2107095" cy="1053548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E8BE03-5B8B-3D4F-B8F6-F6E1573514E4}"/>
              </a:ext>
            </a:extLst>
          </p:cNvPr>
          <p:cNvSpPr/>
          <p:nvPr/>
        </p:nvSpPr>
        <p:spPr>
          <a:xfrm>
            <a:off x="2295939" y="4323522"/>
            <a:ext cx="616226" cy="288235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E85490-ADBA-9044-94A4-D71B3664C27E}"/>
              </a:ext>
            </a:extLst>
          </p:cNvPr>
          <p:cNvSpPr/>
          <p:nvPr/>
        </p:nvSpPr>
        <p:spPr>
          <a:xfrm>
            <a:off x="1948070" y="4810539"/>
            <a:ext cx="1083365" cy="556591"/>
          </a:xfrm>
          <a:prstGeom prst="rect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7983C2-B6C6-6249-B6B5-919500ADA369}"/>
              </a:ext>
            </a:extLst>
          </p:cNvPr>
          <p:cNvSpPr/>
          <p:nvPr/>
        </p:nvSpPr>
        <p:spPr>
          <a:xfrm>
            <a:off x="3309730" y="3961312"/>
            <a:ext cx="1260000" cy="1476000"/>
          </a:xfrm>
          <a:prstGeom prst="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9A0B42-1003-4249-8F8C-9BE461ED04BD}"/>
              </a:ext>
            </a:extLst>
          </p:cNvPr>
          <p:cNvSpPr/>
          <p:nvPr/>
        </p:nvSpPr>
        <p:spPr>
          <a:xfrm>
            <a:off x="3737112" y="4309182"/>
            <a:ext cx="616226" cy="288235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E84ED1-1715-314C-BF5E-798AD24191F4}"/>
              </a:ext>
            </a:extLst>
          </p:cNvPr>
          <p:cNvSpPr/>
          <p:nvPr/>
        </p:nvSpPr>
        <p:spPr>
          <a:xfrm>
            <a:off x="3389243" y="4796199"/>
            <a:ext cx="1083365" cy="556591"/>
          </a:xfrm>
          <a:prstGeom prst="rect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AA3FD7-AF46-EB44-A778-C09C04FFD401}"/>
              </a:ext>
            </a:extLst>
          </p:cNvPr>
          <p:cNvSpPr/>
          <p:nvPr/>
        </p:nvSpPr>
        <p:spPr>
          <a:xfrm>
            <a:off x="4740963" y="3975652"/>
            <a:ext cx="1260000" cy="1476000"/>
          </a:xfrm>
          <a:prstGeom prst="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48AB63F-B9F6-4549-BED2-D56AFDC9B905}"/>
              </a:ext>
            </a:extLst>
          </p:cNvPr>
          <p:cNvSpPr/>
          <p:nvPr/>
        </p:nvSpPr>
        <p:spPr>
          <a:xfrm>
            <a:off x="5168345" y="4323522"/>
            <a:ext cx="616226" cy="288235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C706026-25C0-C349-BA7E-76BAF868D14E}"/>
              </a:ext>
            </a:extLst>
          </p:cNvPr>
          <p:cNvSpPr/>
          <p:nvPr/>
        </p:nvSpPr>
        <p:spPr>
          <a:xfrm>
            <a:off x="4820476" y="4810539"/>
            <a:ext cx="1083365" cy="556591"/>
          </a:xfrm>
          <a:prstGeom prst="rect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94A167-07F1-4D43-9F88-27229A5323D8}"/>
              </a:ext>
            </a:extLst>
          </p:cNvPr>
          <p:cNvSpPr/>
          <p:nvPr/>
        </p:nvSpPr>
        <p:spPr>
          <a:xfrm>
            <a:off x="6172196" y="3975652"/>
            <a:ext cx="1260000" cy="1476000"/>
          </a:xfrm>
          <a:prstGeom prst="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5B9AA12-D80D-574C-8707-9BECBCDBF9AD}"/>
              </a:ext>
            </a:extLst>
          </p:cNvPr>
          <p:cNvSpPr/>
          <p:nvPr/>
        </p:nvSpPr>
        <p:spPr>
          <a:xfrm>
            <a:off x="6599578" y="4323522"/>
            <a:ext cx="616226" cy="288235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C5D2B3-3FDE-FC44-9F37-92B3CB199FC6}"/>
              </a:ext>
            </a:extLst>
          </p:cNvPr>
          <p:cNvSpPr/>
          <p:nvPr/>
        </p:nvSpPr>
        <p:spPr>
          <a:xfrm>
            <a:off x="6251709" y="4810539"/>
            <a:ext cx="1083365" cy="556591"/>
          </a:xfrm>
          <a:prstGeom prst="rect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ABD4FD-AB8B-774A-842F-7D36CCCD788D}"/>
              </a:ext>
            </a:extLst>
          </p:cNvPr>
          <p:cNvSpPr txBox="1"/>
          <p:nvPr/>
        </p:nvSpPr>
        <p:spPr>
          <a:xfrm>
            <a:off x="1911657" y="6553223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Fabrice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Jean-François Roy. “Memory circuit with integrated processor.” US 10,324,870 B2.</a:t>
            </a:r>
          </a:p>
        </p:txBody>
      </p:sp>
    </p:spTree>
    <p:extLst>
      <p:ext uri="{BB962C8B-B14F-4D97-AF65-F5344CB8AC3E}">
        <p14:creationId xmlns:p14="http://schemas.microsoft.com/office/powerpoint/2010/main" val="206232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build="p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PIM Becomes Real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5417395" cy="5486400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432FF"/>
                </a:solidFill>
              </a:rPr>
              <a:t>UPMEM</a:t>
            </a:r>
            <a:r>
              <a:rPr lang="en-US" dirty="0"/>
              <a:t>, founded in January 2015, </a:t>
            </a:r>
            <a:r>
              <a:rPr lang="en-US" dirty="0">
                <a:solidFill>
                  <a:srgbClr val="0432FF"/>
                </a:solidFill>
              </a:rPr>
              <a:t>announces the first real-world PIM </a:t>
            </a:r>
            <a:r>
              <a:rPr lang="en-US" dirty="0"/>
              <a:t>architecture in 2016</a:t>
            </a:r>
          </a:p>
          <a:p>
            <a:r>
              <a:rPr lang="en-US" dirty="0"/>
              <a:t>UPMEM’s PIM-enabled DIMMs start getting commercialized in 2019</a:t>
            </a:r>
          </a:p>
          <a:p>
            <a:endParaRPr lang="en-US" dirty="0"/>
          </a:p>
          <a:p>
            <a:r>
              <a:rPr lang="en-US" dirty="0"/>
              <a:t>In early 2021, </a:t>
            </a:r>
            <a:r>
              <a:rPr lang="en-US" dirty="0">
                <a:solidFill>
                  <a:srgbClr val="7030A0"/>
                </a:solidFill>
              </a:rPr>
              <a:t>Samsung announces FIMDRAM </a:t>
            </a:r>
            <a:r>
              <a:rPr lang="en-US" dirty="0"/>
              <a:t>at ISSCC conference</a:t>
            </a:r>
          </a:p>
          <a:p>
            <a:r>
              <a:rPr lang="en-US" dirty="0"/>
              <a:t>Samsung’s LP-DDR5 and DIMM-based PIM announced a few months later</a:t>
            </a:r>
          </a:p>
          <a:p>
            <a:endParaRPr lang="en-US" dirty="0"/>
          </a:p>
          <a:p>
            <a:r>
              <a:rPr lang="en-US" dirty="0"/>
              <a:t>In early 2022, </a:t>
            </a:r>
            <a:r>
              <a:rPr lang="en-US" dirty="0">
                <a:solidFill>
                  <a:srgbClr val="7030A0"/>
                </a:solidFill>
              </a:rPr>
              <a:t>SK Hynix announces </a:t>
            </a:r>
            <a:r>
              <a:rPr lang="en-US" dirty="0" err="1">
                <a:solidFill>
                  <a:srgbClr val="7030A0"/>
                </a:solidFill>
              </a:rPr>
              <a:t>AiM</a:t>
            </a:r>
            <a:r>
              <a:rPr lang="en-US" dirty="0"/>
              <a:t> at ISSCC conference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3972056" y="6529229"/>
            <a:ext cx="47003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sz="1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www.eenewsautomotive.com</a:t>
            </a: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/news/startup-plans-embed-processors-dram-0#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74DA4C5-7185-C641-8510-00917199A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945284"/>
            <a:ext cx="2729484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1095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Organization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In a UPMEM-based PIM system </a:t>
            </a:r>
            <a:r>
              <a:rPr lang="en-US" dirty="0"/>
              <a:t>UPMEM DIMMs coexist with regular DDR4 DIMMs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30052D-6AD0-5E45-81CF-2FBF423F3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165" y="2236016"/>
            <a:ext cx="6047670" cy="360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25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Organization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4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7DD877-191D-2149-826A-8B0E2C443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8525" y="986857"/>
            <a:ext cx="4175012" cy="49151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2,560-DPU System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741977" cy="5293805"/>
          </a:xfrm>
        </p:spPr>
        <p:txBody>
          <a:bodyPr/>
          <a:lstStyle/>
          <a:p>
            <a:r>
              <a:rPr lang="en-US" sz="2600" dirty="0"/>
              <a:t>UPMEM-based PIM system with </a:t>
            </a:r>
            <a:r>
              <a:rPr lang="en-US" sz="2600" dirty="0">
                <a:solidFill>
                  <a:srgbClr val="00B050"/>
                </a:solidFill>
              </a:rPr>
              <a:t>20 UPMEM DIMMs of 16 chips each (40 ranks)</a:t>
            </a:r>
          </a:p>
          <a:p>
            <a:pPr lvl="1"/>
            <a:r>
              <a:rPr lang="en-US" sz="2200" dirty="0"/>
              <a:t>P21 DIMMs</a:t>
            </a:r>
          </a:p>
          <a:p>
            <a:pPr lvl="1"/>
            <a:r>
              <a:rPr lang="en-US" sz="2200" dirty="0"/>
              <a:t>Dual x86 socket</a:t>
            </a:r>
          </a:p>
          <a:p>
            <a:pPr lvl="2"/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UPMEM DIMMs</a:t>
            </a:r>
            <a:r>
              <a:rPr lang="en-US" dirty="0"/>
              <a:t> coexist with </a:t>
            </a:r>
            <a:r>
              <a:rPr lang="en-US" dirty="0">
                <a:solidFill>
                  <a:srgbClr val="C00000"/>
                </a:solidFill>
              </a:rPr>
              <a:t>regular DDR4 DIMMs</a:t>
            </a:r>
          </a:p>
          <a:p>
            <a:pPr lvl="2"/>
            <a:r>
              <a:rPr lang="en-US" dirty="0"/>
              <a:t>2 memory controllers/socket (3 channels each)</a:t>
            </a:r>
          </a:p>
          <a:p>
            <a:pPr lvl="2"/>
            <a:r>
              <a:rPr lang="en-US" dirty="0"/>
              <a:t>2 conventional DDR4 DIMMs on one channel of one controller</a:t>
            </a:r>
          </a:p>
        </p:txBody>
      </p:sp>
      <p:sp>
        <p:nvSpPr>
          <p:cNvPr id="10" name="Oval Callout 9">
            <a:extLst>
              <a:ext uri="{FF2B5EF4-FFF2-40B4-BE49-F238E27FC236}">
                <a16:creationId xmlns:a16="http://schemas.microsoft.com/office/drawing/2014/main" id="{2B6B3FAE-C7A5-0D4C-A591-DBF72C4DD8EC}"/>
              </a:ext>
            </a:extLst>
          </p:cNvPr>
          <p:cNvSpPr/>
          <p:nvPr/>
        </p:nvSpPr>
        <p:spPr>
          <a:xfrm>
            <a:off x="6951641" y="2071051"/>
            <a:ext cx="1798982" cy="518227"/>
          </a:xfrm>
          <a:prstGeom prst="wedgeEllipseCallout">
            <a:avLst/>
          </a:prstGeom>
          <a:solidFill>
            <a:srgbClr val="00B050">
              <a:alpha val="75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2560 DPUs*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EE9180-9C7C-4243-8B57-779664277A41}"/>
              </a:ext>
            </a:extLst>
          </p:cNvPr>
          <p:cNvSpPr txBox="1"/>
          <p:nvPr/>
        </p:nvSpPr>
        <p:spPr>
          <a:xfrm>
            <a:off x="1443269" y="6555534"/>
            <a:ext cx="68964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There are 4 faulty DPUs in the system that we use in our experiments. Thus, the maximum number of DPUs we can use is 2,556.</a:t>
            </a:r>
          </a:p>
        </p:txBody>
      </p:sp>
      <p:sp>
        <p:nvSpPr>
          <p:cNvPr id="11" name="Oval Callout 10">
            <a:extLst>
              <a:ext uri="{FF2B5EF4-FFF2-40B4-BE49-F238E27FC236}">
                <a16:creationId xmlns:a16="http://schemas.microsoft.com/office/drawing/2014/main" id="{C9E62E71-A61D-4844-8734-EF6718D463B8}"/>
              </a:ext>
            </a:extLst>
          </p:cNvPr>
          <p:cNvSpPr/>
          <p:nvPr/>
        </p:nvSpPr>
        <p:spPr>
          <a:xfrm>
            <a:off x="7261295" y="5809731"/>
            <a:ext cx="1472242" cy="564175"/>
          </a:xfrm>
          <a:prstGeom prst="wedgeEllipseCallout">
            <a:avLst>
              <a:gd name="adj1" fmla="val -34346"/>
              <a:gd name="adj2" fmla="val -61743"/>
            </a:avLst>
          </a:prstGeom>
          <a:solidFill>
            <a:schemeClr val="accent2">
              <a:lumMod val="75000"/>
              <a:alpha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160 GB</a:t>
            </a:r>
          </a:p>
        </p:txBody>
      </p:sp>
    </p:spTree>
    <p:extLst>
      <p:ext uri="{BB962C8B-B14F-4D97-AF65-F5344CB8AC3E}">
        <p14:creationId xmlns:p14="http://schemas.microsoft.com/office/powerpoint/2010/main" val="81751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2,560-DPU System (II)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E8E657-497E-D34D-9E02-328862033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309" y="867386"/>
            <a:ext cx="5851473" cy="55737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106EDF-1A4E-6145-9E03-9FF99CE57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0245" y="2839197"/>
            <a:ext cx="3012711" cy="21189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0F6870-38D1-E447-9353-7D4BF29084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9230" y="1609889"/>
            <a:ext cx="2066388" cy="9192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32921E-5AA3-B844-8F27-9D5D6227F5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8623" y="3374763"/>
            <a:ext cx="2592924" cy="20016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C4920E-CFD7-B344-BBAC-B77FDC25C7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7595" y="1822368"/>
            <a:ext cx="2070100" cy="8685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EEC4595-5C2B-D74E-A7AB-93038825B5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1083" y="2229106"/>
            <a:ext cx="2809502" cy="14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F31B5F0-E7C8-A94D-A239-6162094D42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52690" y="2001347"/>
            <a:ext cx="2320496" cy="100802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05FFEEB-275A-6D48-A0BA-4952CDBF4E51}"/>
              </a:ext>
            </a:extLst>
          </p:cNvPr>
          <p:cNvGrpSpPr/>
          <p:nvPr/>
        </p:nvGrpSpPr>
        <p:grpSpPr>
          <a:xfrm>
            <a:off x="6813095" y="910731"/>
            <a:ext cx="2281552" cy="1398315"/>
            <a:chOff x="5480050" y="921748"/>
            <a:chExt cx="2281552" cy="139831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6CE7DF7-C4B4-D04D-8FF2-ED61BC62C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80050" y="1249462"/>
              <a:ext cx="2120900" cy="750472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4550289-053A-BA48-9FBD-B9F4A7CC5957}"/>
                </a:ext>
              </a:extLst>
            </p:cNvPr>
            <p:cNvSpPr/>
            <p:nvPr/>
          </p:nvSpPr>
          <p:spPr>
            <a:xfrm>
              <a:off x="7506375" y="921748"/>
              <a:ext cx="255227" cy="13983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61AF7B0-9D5C-3D46-B511-5F0408593525}"/>
              </a:ext>
            </a:extLst>
          </p:cNvPr>
          <p:cNvGrpSpPr/>
          <p:nvPr/>
        </p:nvGrpSpPr>
        <p:grpSpPr>
          <a:xfrm>
            <a:off x="2111632" y="3614951"/>
            <a:ext cx="3211780" cy="2660400"/>
            <a:chOff x="778587" y="3625968"/>
            <a:chExt cx="3211780" cy="2660400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0E57DCB-2F0D-BD41-A724-67B83D67B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2110" y="3625968"/>
              <a:ext cx="3068257" cy="2660400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9138301-4BD6-DD49-9B22-015A6C780208}"/>
                </a:ext>
              </a:extLst>
            </p:cNvPr>
            <p:cNvSpPr/>
            <p:nvPr/>
          </p:nvSpPr>
          <p:spPr>
            <a:xfrm>
              <a:off x="778587" y="3625968"/>
              <a:ext cx="853178" cy="13983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0ADAA6C-C5FB-CB44-A9E6-6E964C8200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6930" y="977555"/>
            <a:ext cx="2580266" cy="303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6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640-DPU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741977" cy="5293805"/>
          </a:xfrm>
        </p:spPr>
        <p:txBody>
          <a:bodyPr/>
          <a:lstStyle/>
          <a:p>
            <a:r>
              <a:rPr lang="en-US" sz="2600" dirty="0"/>
              <a:t>UPMEM-based PIM system with </a:t>
            </a:r>
            <a:r>
              <a:rPr lang="en-US" sz="2600" dirty="0">
                <a:solidFill>
                  <a:srgbClr val="00B050"/>
                </a:solidFill>
              </a:rPr>
              <a:t>10 UPMEM DIMMs of 8 chips each (10 ranks)</a:t>
            </a:r>
          </a:p>
          <a:p>
            <a:pPr lvl="1"/>
            <a:r>
              <a:rPr lang="en-US" sz="2200" dirty="0"/>
              <a:t>E19 DIMMs</a:t>
            </a:r>
          </a:p>
          <a:p>
            <a:pPr lvl="1"/>
            <a:r>
              <a:rPr lang="en-US" sz="2200" dirty="0"/>
              <a:t>x86 socket</a:t>
            </a:r>
          </a:p>
          <a:p>
            <a:pPr lvl="2"/>
            <a:r>
              <a:rPr lang="en-US" dirty="0"/>
              <a:t>2 memory controllers (3 channels each)</a:t>
            </a:r>
          </a:p>
          <a:p>
            <a:pPr lvl="2"/>
            <a:r>
              <a:rPr lang="en-US" dirty="0"/>
              <a:t>2 conventional DDR4 DIMMs on one channel of one controller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4C1694-403F-1740-81E2-EF1FB87EF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4606" y="2214414"/>
            <a:ext cx="4445000" cy="2641600"/>
          </a:xfrm>
          <a:prstGeom prst="rect">
            <a:avLst/>
          </a:prstGeom>
        </p:spPr>
      </p:pic>
      <p:sp>
        <p:nvSpPr>
          <p:cNvPr id="10" name="Oval Callout 9">
            <a:extLst>
              <a:ext uri="{FF2B5EF4-FFF2-40B4-BE49-F238E27FC236}">
                <a16:creationId xmlns:a16="http://schemas.microsoft.com/office/drawing/2014/main" id="{2B6B3FAE-C7A5-0D4C-A591-DBF72C4DD8EC}"/>
              </a:ext>
            </a:extLst>
          </p:cNvPr>
          <p:cNvSpPr/>
          <p:nvPr/>
        </p:nvSpPr>
        <p:spPr>
          <a:xfrm>
            <a:off x="7253614" y="3417820"/>
            <a:ext cx="1798982" cy="518227"/>
          </a:xfrm>
          <a:prstGeom prst="wedgeEllipseCallout">
            <a:avLst/>
          </a:prstGeom>
          <a:solidFill>
            <a:srgbClr val="00B050">
              <a:alpha val="75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640 DPUs</a:t>
            </a:r>
          </a:p>
        </p:txBody>
      </p:sp>
      <p:sp>
        <p:nvSpPr>
          <p:cNvPr id="11" name="Oval Callout 10">
            <a:extLst>
              <a:ext uri="{FF2B5EF4-FFF2-40B4-BE49-F238E27FC236}">
                <a16:creationId xmlns:a16="http://schemas.microsoft.com/office/drawing/2014/main" id="{C9E62E71-A61D-4844-8734-EF6718D463B8}"/>
              </a:ext>
            </a:extLst>
          </p:cNvPr>
          <p:cNvSpPr/>
          <p:nvPr/>
        </p:nvSpPr>
        <p:spPr>
          <a:xfrm>
            <a:off x="7267364" y="4575278"/>
            <a:ext cx="1472242" cy="564175"/>
          </a:xfrm>
          <a:prstGeom prst="wedgeEllipseCallout">
            <a:avLst>
              <a:gd name="adj1" fmla="val -34346"/>
              <a:gd name="adj2" fmla="val -61743"/>
            </a:avLst>
          </a:prstGeom>
          <a:solidFill>
            <a:schemeClr val="accent2">
              <a:lumMod val="75000"/>
              <a:alpha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40 GB</a:t>
            </a:r>
          </a:p>
        </p:txBody>
      </p:sp>
    </p:spTree>
    <p:extLst>
      <p:ext uri="{BB962C8B-B14F-4D97-AF65-F5344CB8AC3E}">
        <p14:creationId xmlns:p14="http://schemas.microsoft.com/office/powerpoint/2010/main" val="376399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Sharing? Security Implications?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DPUs cannot be shared </a:t>
            </a:r>
            <a:r>
              <a:rPr lang="en-US" dirty="0"/>
              <a:t>across multiple CPU processes</a:t>
            </a:r>
          </a:p>
          <a:p>
            <a:pPr lvl="1"/>
            <a:r>
              <a:rPr lang="en-US" dirty="0"/>
              <a:t>There are so many DPUs in the system that there is no need for sharing</a:t>
            </a:r>
          </a:p>
          <a:p>
            <a:endParaRPr lang="en-US" dirty="0"/>
          </a:p>
          <a:p>
            <a:r>
              <a:rPr lang="en-US" dirty="0"/>
              <a:t>According to UPMEM, this assumption makes things simpler</a:t>
            </a:r>
          </a:p>
          <a:p>
            <a:pPr lvl="1"/>
            <a:r>
              <a:rPr lang="en-US" dirty="0"/>
              <a:t>No need for OS</a:t>
            </a:r>
          </a:p>
          <a:p>
            <a:pPr lvl="1"/>
            <a:r>
              <a:rPr lang="en-US" dirty="0"/>
              <a:t>Simplified </a:t>
            </a:r>
            <a:r>
              <a:rPr lang="en-US" dirty="0">
                <a:solidFill>
                  <a:srgbClr val="C00000"/>
                </a:solidFill>
              </a:rPr>
              <a:t>security implications</a:t>
            </a:r>
            <a:r>
              <a:rPr lang="en-US" dirty="0"/>
              <a:t>: No side channels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93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Vector Addition (VA)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first programming example</a:t>
            </a:r>
          </a:p>
          <a:p>
            <a:r>
              <a:rPr lang="en-US" dirty="0"/>
              <a:t>We partition the input arrays across: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DPUs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Tasklets</a:t>
            </a:r>
            <a:r>
              <a:rPr lang="en-US" dirty="0"/>
              <a:t>, i.e., software threads running on a DPU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72EFEB-7804-EE40-8134-9A3997B8C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3100826"/>
            <a:ext cx="7920000" cy="13604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942C94-4BDB-C14D-9F8C-17B98264E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3564714"/>
            <a:ext cx="7920000" cy="22269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FB1A14-198C-EE44-976A-C32F2F324479}"/>
              </a:ext>
            </a:extLst>
          </p:cNvPr>
          <p:cNvSpPr/>
          <p:nvPr/>
        </p:nvSpPr>
        <p:spPr>
          <a:xfrm>
            <a:off x="612000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A4BB11-697F-9946-AAEC-B09BB35EA1DE}"/>
              </a:ext>
            </a:extLst>
          </p:cNvPr>
          <p:cNvSpPr/>
          <p:nvPr/>
        </p:nvSpPr>
        <p:spPr>
          <a:xfrm>
            <a:off x="2584174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BD50D0-72B1-274B-9DBD-2C3D3C22C365}"/>
              </a:ext>
            </a:extLst>
          </p:cNvPr>
          <p:cNvSpPr/>
          <p:nvPr/>
        </p:nvSpPr>
        <p:spPr>
          <a:xfrm>
            <a:off x="4566287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012BA6-68A6-2149-8323-BCFE0737AD9F}"/>
              </a:ext>
            </a:extLst>
          </p:cNvPr>
          <p:cNvSpPr/>
          <p:nvPr/>
        </p:nvSpPr>
        <p:spPr>
          <a:xfrm>
            <a:off x="6552011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A13413-1772-4C47-91D2-4A741FFEE9E9}"/>
              </a:ext>
            </a:extLst>
          </p:cNvPr>
          <p:cNvSpPr txBox="1"/>
          <p:nvPr/>
        </p:nvSpPr>
        <p:spPr>
          <a:xfrm>
            <a:off x="1140887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DPU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5E29E-24B5-1846-B55B-77EF1AEFD25D}"/>
              </a:ext>
            </a:extLst>
          </p:cNvPr>
          <p:cNvSpPr txBox="1"/>
          <p:nvPr/>
        </p:nvSpPr>
        <p:spPr>
          <a:xfrm>
            <a:off x="3127969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DPU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AD800-CDBD-5443-86DA-5DD3A10A83BB}"/>
              </a:ext>
            </a:extLst>
          </p:cNvPr>
          <p:cNvSpPr txBox="1"/>
          <p:nvPr/>
        </p:nvSpPr>
        <p:spPr>
          <a:xfrm>
            <a:off x="5110082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DPU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937D9D-6A5D-FD48-BCD2-C423651EEA2E}"/>
              </a:ext>
            </a:extLst>
          </p:cNvPr>
          <p:cNvSpPr txBox="1"/>
          <p:nvPr/>
        </p:nvSpPr>
        <p:spPr>
          <a:xfrm>
            <a:off x="7097164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DPU 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683699-D365-B84F-9B55-5B01DEE904DD}"/>
              </a:ext>
            </a:extLst>
          </p:cNvPr>
          <p:cNvSpPr/>
          <p:nvPr/>
        </p:nvSpPr>
        <p:spPr>
          <a:xfrm>
            <a:off x="631879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C1D4BEA-3515-B044-8D7E-9957E2FF768A}"/>
              </a:ext>
            </a:extLst>
          </p:cNvPr>
          <p:cNvSpPr/>
          <p:nvPr/>
        </p:nvSpPr>
        <p:spPr>
          <a:xfrm>
            <a:off x="1598087" y="3084443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D17448-99CF-D343-AB80-E5839B807C2B}"/>
              </a:ext>
            </a:extLst>
          </p:cNvPr>
          <p:cNvSpPr/>
          <p:nvPr/>
        </p:nvSpPr>
        <p:spPr>
          <a:xfrm>
            <a:off x="2625429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640CC6-91EE-074C-A1BE-7A8A20BAF44C}"/>
              </a:ext>
            </a:extLst>
          </p:cNvPr>
          <p:cNvSpPr/>
          <p:nvPr/>
        </p:nvSpPr>
        <p:spPr>
          <a:xfrm>
            <a:off x="3591637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B322A0-61C5-E14F-B057-915B78BCF5E2}"/>
              </a:ext>
            </a:extLst>
          </p:cNvPr>
          <p:cNvSpPr/>
          <p:nvPr/>
        </p:nvSpPr>
        <p:spPr>
          <a:xfrm>
            <a:off x="4591275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2B6E93-A55B-6F4F-8D27-B50A5B9E76CA}"/>
              </a:ext>
            </a:extLst>
          </p:cNvPr>
          <p:cNvSpPr/>
          <p:nvPr/>
        </p:nvSpPr>
        <p:spPr>
          <a:xfrm>
            <a:off x="5557483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53501B-02F8-1945-9F15-6B9C7924520E}"/>
              </a:ext>
            </a:extLst>
          </p:cNvPr>
          <p:cNvSpPr/>
          <p:nvPr/>
        </p:nvSpPr>
        <p:spPr>
          <a:xfrm>
            <a:off x="6551256" y="3079031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257B11-CEBB-7247-8BD6-8989381C7A1D}"/>
              </a:ext>
            </a:extLst>
          </p:cNvPr>
          <p:cNvSpPr/>
          <p:nvPr/>
        </p:nvSpPr>
        <p:spPr>
          <a:xfrm>
            <a:off x="7517464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Tasklet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287919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CPU-DPU/DPU-CPU Data Transfers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CPU-DPU and DPU-CPU transfers</a:t>
            </a:r>
          </a:p>
          <a:p>
            <a:pPr lvl="1"/>
            <a:r>
              <a:rPr lang="en-US" dirty="0"/>
              <a:t>Between host CPU’s main memory and DPUs’ MRAM banks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Serial CPU-DPU/DPU-CPU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A single DPU (i.e., 1 MRAM bank)</a:t>
            </a:r>
          </a:p>
          <a:p>
            <a:r>
              <a:rPr lang="en-US" dirty="0">
                <a:solidFill>
                  <a:srgbClr val="00B0F0"/>
                </a:solidFill>
              </a:rPr>
              <a:t>Parallel CPU-DPU/DPU-CPU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Multiple DPUs (i.e., many MRAM banks)</a:t>
            </a:r>
          </a:p>
          <a:p>
            <a:r>
              <a:rPr lang="en-US" dirty="0">
                <a:solidFill>
                  <a:srgbClr val="C00000"/>
                </a:solidFill>
              </a:rPr>
              <a:t>Broadcast CPU-DPU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Multiple DPUs with a single buffer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2EA4C-7C37-8149-BB9F-4DBD4123B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8BBFD5D-1D73-5A45-882D-127A02242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650C03D-7079-A345-905D-A3CC89134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6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Inter-DPU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There is </a:t>
            </a:r>
            <a:r>
              <a:rPr lang="en-US" dirty="0">
                <a:solidFill>
                  <a:srgbClr val="C00000"/>
                </a:solidFill>
              </a:rPr>
              <a:t>no direct communication channel between DPUs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Inter-DPU communication takes places via the host CPU </a:t>
            </a:r>
            <a:r>
              <a:rPr lang="en-US" dirty="0"/>
              <a:t>using CPU-DPU and DPU-CPU transfers</a:t>
            </a:r>
          </a:p>
          <a:p>
            <a:r>
              <a:rPr lang="en-US" dirty="0"/>
              <a:t>Example communication patterns:</a:t>
            </a:r>
          </a:p>
          <a:p>
            <a:pPr lvl="1"/>
            <a:r>
              <a:rPr lang="en-US" dirty="0"/>
              <a:t>Merging of partial results to obtain the final result</a:t>
            </a:r>
          </a:p>
          <a:p>
            <a:pPr lvl="2"/>
            <a:r>
              <a:rPr lang="en-US" dirty="0"/>
              <a:t>Only DPU-CPU transfers</a:t>
            </a:r>
          </a:p>
          <a:p>
            <a:pPr lvl="1"/>
            <a:r>
              <a:rPr lang="en-US" dirty="0"/>
              <a:t>Redistribution of intermediate results for further computation</a:t>
            </a:r>
          </a:p>
          <a:p>
            <a:pPr lvl="2"/>
            <a:r>
              <a:rPr lang="en-US" dirty="0"/>
              <a:t>DPU-CPU transfers and CPU-DPU transfers</a:t>
            </a:r>
          </a:p>
          <a:p>
            <a:pPr lvl="2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673F16-FD64-9E44-95EB-838ABD9C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4BF1AC-6943-264D-9EE5-45F1898FB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8181AF-3817-9B4B-AC17-D6F6B7FA4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1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DRAM Processing Unit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821F3-1581-BC4B-BF7C-2B4961BCEB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FIG. 4 schematically illustrates part of the computing system of FIG. 1 in more detail according to an example embodiment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869DD3-EEE0-CC40-8DB1-959993619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512" y="1848678"/>
            <a:ext cx="5572100" cy="45790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76576E-7F6F-9343-B271-03E2DB250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352" y="1728303"/>
            <a:ext cx="2649083" cy="182507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2031599-4F7F-2D49-A134-1A170F604BB0}"/>
              </a:ext>
            </a:extLst>
          </p:cNvPr>
          <p:cNvGrpSpPr/>
          <p:nvPr/>
        </p:nvGrpSpPr>
        <p:grpSpPr>
          <a:xfrm>
            <a:off x="2377438" y="2659890"/>
            <a:ext cx="537212" cy="629134"/>
            <a:chOff x="6172196" y="3975652"/>
            <a:chExt cx="1260000" cy="1476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8C3785-0302-1C49-AB1C-3D9C2CD6486A}"/>
                </a:ext>
              </a:extLst>
            </p:cNvPr>
            <p:cNvSpPr/>
            <p:nvPr/>
          </p:nvSpPr>
          <p:spPr>
            <a:xfrm>
              <a:off x="6172196" y="3975652"/>
              <a:ext cx="1260000" cy="1476000"/>
            </a:xfrm>
            <a:prstGeom prst="rect">
              <a:avLst/>
            </a:prstGeom>
            <a:solidFill>
              <a:srgbClr val="FFFF00">
                <a:alpha val="2509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60377C0-6536-2143-943E-34FA7AAA66DA}"/>
                </a:ext>
              </a:extLst>
            </p:cNvPr>
            <p:cNvSpPr/>
            <p:nvPr/>
          </p:nvSpPr>
          <p:spPr>
            <a:xfrm>
              <a:off x="6599578" y="4323522"/>
              <a:ext cx="616226" cy="288235"/>
            </a:xfrm>
            <a:prstGeom prst="rect">
              <a:avLst/>
            </a:prstGeom>
            <a:solidFill>
              <a:srgbClr val="00B050">
                <a:alpha val="2509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91F34B-B053-E34F-966C-84B3A7705C83}"/>
                </a:ext>
              </a:extLst>
            </p:cNvPr>
            <p:cNvSpPr/>
            <p:nvPr/>
          </p:nvSpPr>
          <p:spPr>
            <a:xfrm>
              <a:off x="6251709" y="4810539"/>
              <a:ext cx="1083365" cy="556591"/>
            </a:xfrm>
            <a:prstGeom prst="rect">
              <a:avLst/>
            </a:prstGeom>
            <a:solidFill>
              <a:srgbClr val="ED7D31">
                <a:alpha val="2509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144FD58-3B65-8A4F-B864-8887082AF680}"/>
              </a:ext>
            </a:extLst>
          </p:cNvPr>
          <p:cNvCxnSpPr>
            <a:cxnSpLocks/>
          </p:cNvCxnSpPr>
          <p:nvPr/>
        </p:nvCxnSpPr>
        <p:spPr>
          <a:xfrm flipV="1">
            <a:off x="3001618" y="1987826"/>
            <a:ext cx="2146852" cy="662954"/>
          </a:xfrm>
          <a:prstGeom prst="straightConnector1">
            <a:avLst/>
          </a:prstGeom>
          <a:ln w="28575">
            <a:solidFill>
              <a:srgbClr val="0070C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061EF018-2BB5-CC49-BF87-47E1D1F47773}"/>
              </a:ext>
            </a:extLst>
          </p:cNvPr>
          <p:cNvSpPr/>
          <p:nvPr/>
        </p:nvSpPr>
        <p:spPr>
          <a:xfrm>
            <a:off x="5216040" y="1921889"/>
            <a:ext cx="3768933" cy="3962075"/>
          </a:xfrm>
          <a:prstGeom prst="rect">
            <a:avLst/>
          </a:prstGeom>
          <a:solidFill>
            <a:srgbClr val="FFFF0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EEBDE1-1E2E-B44C-B279-590E6DACF26D}"/>
              </a:ext>
            </a:extLst>
          </p:cNvPr>
          <p:cNvSpPr/>
          <p:nvPr/>
        </p:nvSpPr>
        <p:spPr>
          <a:xfrm>
            <a:off x="6338529" y="4943165"/>
            <a:ext cx="1848040" cy="683084"/>
          </a:xfrm>
          <a:prstGeom prst="rect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6049549-B34F-A047-A2D9-2C6A04546AFF}"/>
              </a:ext>
            </a:extLst>
          </p:cNvPr>
          <p:cNvSpPr/>
          <p:nvPr/>
        </p:nvSpPr>
        <p:spPr>
          <a:xfrm>
            <a:off x="7111264" y="3470432"/>
            <a:ext cx="967729" cy="1152000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7E1236-702F-374F-8C72-7C5D8AC100BC}"/>
              </a:ext>
            </a:extLst>
          </p:cNvPr>
          <p:cNvSpPr txBox="1"/>
          <p:nvPr/>
        </p:nvSpPr>
        <p:spPr>
          <a:xfrm>
            <a:off x="1911657" y="6476104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Fabrice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Jean-François Roy. “Memory circuit with integrated processor.” US 10,324,870 B2.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BB5BB21-66E2-9647-80FB-DE2D10202955}"/>
              </a:ext>
            </a:extLst>
          </p:cNvPr>
          <p:cNvCxnSpPr>
            <a:cxnSpLocks/>
          </p:cNvCxnSpPr>
          <p:nvPr/>
        </p:nvCxnSpPr>
        <p:spPr>
          <a:xfrm>
            <a:off x="2948551" y="3344965"/>
            <a:ext cx="2267488" cy="2538999"/>
          </a:xfrm>
          <a:prstGeom prst="straightConnector1">
            <a:avLst/>
          </a:prstGeom>
          <a:ln w="28575">
            <a:solidFill>
              <a:srgbClr val="0070C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181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  <p:bldP spid="14" grpId="0" animBg="1"/>
      <p:bldP spid="15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96CF17A-3047-224B-BC46-DD606BE3B229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0B81DD-E1C2-B742-9E26-9880117A5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928815"/>
            <a:ext cx="8229600" cy="55528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E504B7-DA66-5B4F-B558-31F93F8EC635}"/>
              </a:ext>
            </a:extLst>
          </p:cNvPr>
          <p:cNvSpPr txBox="1"/>
          <p:nvPr/>
        </p:nvSpPr>
        <p:spPr>
          <a:xfrm>
            <a:off x="533400" y="6528003"/>
            <a:ext cx="754886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hlinkClick r:id="rId3"/>
              </a:rPr>
              <a:t>https://news.samsung.com/global/samsung-develops-industrys-first-high-bandwidth-memory-with-ai-processing-power</a:t>
            </a:r>
            <a:endParaRPr lang="en-US" sz="1100" dirty="0"/>
          </a:p>
          <a:p>
            <a:endParaRPr lang="en-US" sz="1400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B661DE0-45C9-7F44-A759-0061E543B4F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762500" y="2019299"/>
            <a:ext cx="228600" cy="609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1357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DRAM Processing Unit (II)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30AA4E-EBDC-6041-B78E-B1FF87ADC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4" y="2054386"/>
            <a:ext cx="9063613" cy="2773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33BE86-857B-A848-BCA1-6FDAD350AE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8" y="876821"/>
            <a:ext cx="9134222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0F57B4A-55EA-204C-B19D-97138EED41CC}"/>
              </a:ext>
            </a:extLst>
          </p:cNvPr>
          <p:cNvSpPr/>
          <p:nvPr/>
        </p:nvSpPr>
        <p:spPr>
          <a:xfrm flipV="1">
            <a:off x="4504623" y="2608433"/>
            <a:ext cx="4608000" cy="3780000"/>
          </a:xfrm>
          <a:prstGeom prst="roundRect">
            <a:avLst>
              <a:gd name="adj" fmla="val 757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AAA1C8A-5B3C-B04C-BCCF-70593A21B6FA}"/>
              </a:ext>
            </a:extLst>
          </p:cNvPr>
          <p:cNvSpPr/>
          <p:nvPr/>
        </p:nvSpPr>
        <p:spPr>
          <a:xfrm flipV="1">
            <a:off x="40194" y="1392484"/>
            <a:ext cx="9072000" cy="1215959"/>
          </a:xfrm>
          <a:prstGeom prst="roundRect">
            <a:avLst>
              <a:gd name="adj" fmla="val 2199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18C1B5C-D5DE-224C-BCE0-84902F66A049}"/>
              </a:ext>
            </a:extLst>
          </p:cNvPr>
          <p:cNvSpPr/>
          <p:nvPr/>
        </p:nvSpPr>
        <p:spPr>
          <a:xfrm flipV="1">
            <a:off x="2492942" y="2608436"/>
            <a:ext cx="2011681" cy="3780000"/>
          </a:xfrm>
          <a:prstGeom prst="roundRect">
            <a:avLst>
              <a:gd name="adj" fmla="val 7570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49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083E2BE2-94C4-724C-9998-02C8E6710F08}"/>
              </a:ext>
            </a:extLst>
          </p:cNvPr>
          <p:cNvSpPr/>
          <p:nvPr/>
        </p:nvSpPr>
        <p:spPr>
          <a:xfrm flipV="1">
            <a:off x="40193" y="2608440"/>
            <a:ext cx="2452749" cy="3780000"/>
          </a:xfrm>
          <a:prstGeom prst="roundRect">
            <a:avLst>
              <a:gd name="adj" fmla="val 13995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5000"/>
                </a:srgbClr>
              </a:gs>
              <a:gs pos="50000">
                <a:srgbClr val="FFFF00">
                  <a:tint val="44500"/>
                  <a:satMod val="160000"/>
                  <a:alpha val="75000"/>
                </a:srgbClr>
              </a:gs>
              <a:gs pos="100000">
                <a:srgbClr val="FFFF00">
                  <a:tint val="23500"/>
                  <a:satMod val="160000"/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0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4867518" cy="5293805"/>
          </a:xfrm>
        </p:spPr>
        <p:txBody>
          <a:bodyPr>
            <a:normAutofit/>
          </a:bodyPr>
          <a:lstStyle/>
          <a:p>
            <a:r>
              <a:rPr lang="en-US" dirty="0"/>
              <a:t>In-order pipeline</a:t>
            </a:r>
          </a:p>
          <a:p>
            <a:pPr lvl="1"/>
            <a:r>
              <a:rPr lang="en-US" dirty="0"/>
              <a:t>Up to </a:t>
            </a:r>
            <a:r>
              <a:rPr lang="en-US" dirty="0">
                <a:solidFill>
                  <a:srgbClr val="0070C0"/>
                </a:solidFill>
              </a:rPr>
              <a:t>425 MHz </a:t>
            </a:r>
          </a:p>
          <a:p>
            <a:r>
              <a:rPr lang="en-US" dirty="0">
                <a:solidFill>
                  <a:srgbClr val="C00000"/>
                </a:solidFill>
              </a:rPr>
              <a:t>Fine-grain multithreaded</a:t>
            </a:r>
          </a:p>
          <a:p>
            <a:pPr lvl="1"/>
            <a:r>
              <a:rPr lang="en-US" dirty="0"/>
              <a:t>24 hardware threads</a:t>
            </a:r>
          </a:p>
          <a:p>
            <a:r>
              <a:rPr lang="en-US" dirty="0"/>
              <a:t>14 pipeline stages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DISPATCH</a:t>
            </a:r>
            <a:r>
              <a:rPr lang="en-US" sz="2200" dirty="0"/>
              <a:t>: Thread selection</a:t>
            </a:r>
          </a:p>
          <a:p>
            <a:pPr lvl="1"/>
            <a:r>
              <a:rPr lang="en-US" sz="2200" dirty="0">
                <a:solidFill>
                  <a:schemeClr val="accent2"/>
                </a:solidFill>
              </a:rPr>
              <a:t>FETCH</a:t>
            </a:r>
            <a:r>
              <a:rPr lang="en-US" sz="2200" dirty="0"/>
              <a:t>: Instruction fetch</a:t>
            </a:r>
          </a:p>
          <a:p>
            <a:pPr lvl="1"/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READOP</a:t>
            </a:r>
            <a:r>
              <a:rPr lang="en-US" sz="2200" dirty="0"/>
              <a:t>: Register file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FORMAT</a:t>
            </a:r>
            <a:r>
              <a:rPr lang="en-US" sz="2200" dirty="0"/>
              <a:t>: Operand formatting</a:t>
            </a:r>
          </a:p>
          <a:p>
            <a:pPr lvl="1"/>
            <a:r>
              <a:rPr lang="en-US" sz="2200" dirty="0">
                <a:solidFill>
                  <a:srgbClr val="009193"/>
                </a:solidFill>
              </a:rPr>
              <a:t>ALU</a:t>
            </a:r>
            <a:r>
              <a:rPr lang="en-US" sz="2200" dirty="0"/>
              <a:t>: Operation and WRAM</a:t>
            </a:r>
          </a:p>
          <a:p>
            <a:pPr lvl="1"/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MERGE</a:t>
            </a:r>
            <a:r>
              <a:rPr lang="en-US" sz="2200" dirty="0"/>
              <a:t>: Result formatting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4C09A52-4D4A-8C48-B643-7D44B82414CE}"/>
              </a:ext>
            </a:extLst>
          </p:cNvPr>
          <p:cNvGrpSpPr>
            <a:grpSpLocks noChangeAspect="1"/>
          </p:cNvGrpSpPr>
          <p:nvPr/>
        </p:nvGrpSpPr>
        <p:grpSpPr>
          <a:xfrm>
            <a:off x="4614455" y="1575476"/>
            <a:ext cx="4529545" cy="4185524"/>
            <a:chOff x="4468932" y="1423074"/>
            <a:chExt cx="4675068" cy="4320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7A6990-9AB4-2141-A33B-F8053BE58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8932" y="1423074"/>
              <a:ext cx="4675068" cy="4320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ECD6D3-4270-804B-A640-A464BC491D66}"/>
                </a:ext>
              </a:extLst>
            </p:cNvPr>
            <p:cNvSpPr txBox="1"/>
            <p:nvPr/>
          </p:nvSpPr>
          <p:spPr>
            <a:xfrm>
              <a:off x="7357185" y="3060398"/>
              <a:ext cx="1743320" cy="317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To the DMA engine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719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Title 4">
            <a:extLst>
              <a:ext uri="{FF2B5EF4-FFF2-40B4-BE49-F238E27FC236}">
                <a16:creationId xmlns:a16="http://schemas.microsoft.com/office/drawing/2014/main" id="{3EED7687-CDCE-2140-B64B-C2DDCBE5E7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43000"/>
            <a:ext cx="8229600" cy="22098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Fine-Grained Multithreading</a:t>
            </a:r>
            <a:endParaRPr lang="en-US" altLang="en-US" i="1" dirty="0">
              <a:ea typeface="ＭＳ Ｐゴシック" panose="020B0600070205080204" pitchFamily="34" charset="-128"/>
            </a:endParaRPr>
          </a:p>
        </p:txBody>
      </p:sp>
      <p:sp>
        <p:nvSpPr>
          <p:cNvPr id="112642" name="Subtitle 5">
            <a:extLst>
              <a:ext uri="{FF2B5EF4-FFF2-40B4-BE49-F238E27FC236}">
                <a16:creationId xmlns:a16="http://schemas.microsoft.com/office/drawing/2014/main" id="{1296148F-B065-5A41-A4F5-F26A00ED7E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12643" name="Slide Number Placeholder 3">
            <a:extLst>
              <a:ext uri="{FF2B5EF4-FFF2-40B4-BE49-F238E27FC236}">
                <a16:creationId xmlns:a16="http://schemas.microsoft.com/office/drawing/2014/main" id="{33082F32-260D-924C-860F-34D4C6C2D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9883D2-CAC3-C045-879F-948BD6C49DD9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32461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le 1">
            <a:extLst>
              <a:ext uri="{FF2B5EF4-FFF2-40B4-BE49-F238E27FC236}">
                <a16:creationId xmlns:a16="http://schemas.microsoft.com/office/drawing/2014/main" id="{BB410A76-AC54-BE41-AC8F-AD466BF4A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Fine-Grained Multithreading</a:t>
            </a:r>
          </a:p>
        </p:txBody>
      </p:sp>
      <p:sp>
        <p:nvSpPr>
          <p:cNvPr id="88066" name="Content Placeholder 2">
            <a:extLst>
              <a:ext uri="{FF2B5EF4-FFF2-40B4-BE49-F238E27FC236}">
                <a16:creationId xmlns:a16="http://schemas.microsoft.com/office/drawing/2014/main" id="{ABCB183F-52F5-624A-8FB9-B98CBA382F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9154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Hardware has multiple thread contexts (</a:t>
            </a:r>
            <a:r>
              <a:rPr lang="en-US" altLang="en-US" dirty="0" err="1">
                <a:solidFill>
                  <a:srgbClr val="0000FF"/>
                </a:solidFill>
                <a:ea typeface="ＭＳ Ｐゴシック" panose="020B0600070205080204" pitchFamily="34" charset="-128"/>
              </a:rPr>
              <a:t>PC+registers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). Each cycle, fetch engine fetches from a different thread.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By the time the fetched branch/instruction resolves, no instruction is fetched from the same thread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Branch/instruction resolution latency overlapped with execution of other threads</a:t>
            </a:r>
            <a:r>
              <a:rPr lang="ja-JP" altLang="en-US">
                <a:ea typeface="ＭＳ Ｐゴシック" panose="020B0600070205080204" pitchFamily="34" charset="-128"/>
              </a:rPr>
              <a:t>’</a:t>
            </a:r>
            <a:r>
              <a:rPr lang="en-US" altLang="ja-JP" dirty="0">
                <a:ea typeface="ＭＳ Ｐゴシック" panose="020B0600070205080204" pitchFamily="34" charset="-128"/>
              </a:rPr>
              <a:t> instructions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+ No logic needed for handling control and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   data dependences within a thread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-- Single thread performance suffers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-- Extra logic for keeping thread contexts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-- Does not overlap latency if not enough </a:t>
            </a:r>
          </a:p>
          <a:p>
            <a:pPr>
              <a:buFont typeface="Wingdings" pitchFamily="2" charset="2"/>
              <a:buNone/>
            </a:pPr>
            <a:r>
              <a:rPr lang="en-US" altLang="en-US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   threads to cover the whole pipeline</a:t>
            </a:r>
          </a:p>
        </p:txBody>
      </p:sp>
      <p:sp>
        <p:nvSpPr>
          <p:cNvPr id="113667" name="Slide Number Placeholder 3">
            <a:extLst>
              <a:ext uri="{FF2B5EF4-FFF2-40B4-BE49-F238E27FC236}">
                <a16:creationId xmlns:a16="http://schemas.microsoft.com/office/drawing/2014/main" id="{939F6646-8575-F94A-AE64-B045C460A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CD94EE-C1A8-7843-87DE-D774EF0850F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3668" name="Picture 4">
            <a:extLst>
              <a:ext uri="{FF2B5EF4-FFF2-40B4-BE49-F238E27FC236}">
                <a16:creationId xmlns:a16="http://schemas.microsoft.com/office/drawing/2014/main" id="{4A012089-33C0-BB4B-99B5-BFE31D4EE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25" y="3098800"/>
            <a:ext cx="2376488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03600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Title 1">
            <a:extLst>
              <a:ext uri="{FF2B5EF4-FFF2-40B4-BE49-F238E27FC236}">
                <a16:creationId xmlns:a16="http://schemas.microsoft.com/office/drawing/2014/main" id="{AEDF0EB8-9C1D-4E45-B8A8-1C3DB4578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Fine-Grained Multithreading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05008-BBBB-5546-86C2-D705D8831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839200" cy="51943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Idea: </a:t>
            </a:r>
            <a:r>
              <a:rPr lang="en-US" altLang="en-US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Switch to another thread every cycle such that no two instructions from a thread are in the pipeline concurrently</a:t>
            </a:r>
          </a:p>
          <a:p>
            <a:endParaRPr lang="en-US" altLang="en-US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Tolerates the control and data dependence latencies by overlapping the latency with useful work from other threads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Improves pipeline utilization by taking advantage of multiple threads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dirty="0">
                <a:ea typeface="ＭＳ Ｐゴシック" panose="020B0600070205080204" pitchFamily="34" charset="-128"/>
              </a:rPr>
              <a:t>Thornton,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Parallel Operation in the Control Data 6600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AFIPS 1964.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altLang="en-US" dirty="0">
                <a:ea typeface="ＭＳ Ｐゴシック" panose="020B0600070205080204" pitchFamily="34" charset="-128"/>
              </a:rPr>
              <a:t>Smith, </a:t>
            </a:r>
            <a:r>
              <a:rPr lang="ja-JP" altLang="en-US"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A pipelined, shared resource MIMD computer</a:t>
            </a:r>
            <a:r>
              <a:rPr lang="en-US" altLang="ja-JP" dirty="0">
                <a:ea typeface="ＭＳ Ｐゴシック" panose="020B0600070205080204" pitchFamily="34" charset="-128"/>
              </a:rPr>
              <a:t>,</a:t>
            </a:r>
            <a:r>
              <a:rPr lang="ja-JP" altLang="en-US"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ea typeface="ＭＳ Ｐゴシック" panose="020B0600070205080204" pitchFamily="34" charset="-128"/>
              </a:rPr>
              <a:t> ICPP 1978.</a:t>
            </a:r>
          </a:p>
          <a:p>
            <a:pPr marL="3429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altLang="ja-JP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115715" name="Slide Number Placeholder 3">
            <a:extLst>
              <a:ext uri="{FF2B5EF4-FFF2-40B4-BE49-F238E27FC236}">
                <a16:creationId xmlns:a16="http://schemas.microsoft.com/office/drawing/2014/main" id="{7DBC2E07-EEED-F94E-8582-50DB6C7054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6522F3-8C92-824D-9DA2-7E907F9F5910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20207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55DAE-7EA5-6B42-B1E9-DD88FD21E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dirty="0"/>
              <a:t>Lecture on </a:t>
            </a:r>
            <a:r>
              <a:rPr lang="en-US" altLang="en-US" dirty="0">
                <a:ea typeface="ＭＳ Ｐゴシック" panose="020B0600070205080204" pitchFamily="34" charset="-128"/>
              </a:rPr>
              <a:t>Fine-Grained Multithreading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19BC15-04E4-CE45-A5CD-F24EA83F15F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CD1901-9C11-6043-9FD4-59AF4C56F67D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244B31-20C8-5E45-BC8F-1529A2E49349}"/>
              </a:ext>
            </a:extLst>
          </p:cNvPr>
          <p:cNvSpPr txBox="1"/>
          <p:nvPr/>
        </p:nvSpPr>
        <p:spPr>
          <a:xfrm>
            <a:off x="571500" y="6538972"/>
            <a:ext cx="77039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www.youtube.com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watch?v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=6e5KZcCGBYw&amp;list=PL5Q2soXY2Zi_uej3aY39YB5pfW4SJ7LlN&amp;index=16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0A9D7C-7DAE-204A-86F6-5CB0DE1DC5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987" y="919404"/>
            <a:ext cx="8003825" cy="550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8181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Lectures on </a:t>
            </a:r>
            <a:r>
              <a:rPr lang="en-US" altLang="en-US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Fine-Grained Multithreading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762000"/>
            <a:ext cx="8851900" cy="5211762"/>
          </a:xfrm>
        </p:spPr>
        <p:txBody>
          <a:bodyPr/>
          <a:lstStyle/>
          <a:p>
            <a:endParaRPr lang="en-US" sz="2000" dirty="0">
              <a:solidFill>
                <a:srgbClr val="FF0000"/>
              </a:solidFill>
            </a:endParaRPr>
          </a:p>
          <a:p>
            <a:r>
              <a:rPr lang="en-US" sz="2200" dirty="0">
                <a:solidFill>
                  <a:srgbClr val="FF0000"/>
                </a:solidFill>
              </a:rPr>
              <a:t>Digital Design &amp; Computer Architecture, Spring 2021, Lecture 14</a:t>
            </a:r>
          </a:p>
          <a:p>
            <a:pPr lvl="1"/>
            <a:r>
              <a:rPr lang="en-US" sz="2000" dirty="0"/>
              <a:t>Pipelined Processor Design (ETH, Spring 2021)</a:t>
            </a:r>
          </a:p>
          <a:p>
            <a:pPr lvl="1"/>
            <a:r>
              <a:rPr lang="en-US" sz="17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https://www.youtube.com/watch?v=6e5KZcCGBYw&amp;list=PL5Q2soXY2Zi_uej3aY39YB5pfW4SJ7LlN&amp;index=16</a:t>
            </a:r>
            <a:r>
              <a:rPr lang="en-US" sz="1700" dirty="0">
                <a:solidFill>
                  <a:srgbClr val="0432FF"/>
                </a:solidFill>
              </a:rPr>
              <a:t> </a:t>
            </a:r>
          </a:p>
          <a:p>
            <a:pPr lvl="1"/>
            <a:endParaRPr lang="en-US" sz="1700" dirty="0">
              <a:solidFill>
                <a:srgbClr val="0432FF"/>
              </a:solidFill>
            </a:endParaRPr>
          </a:p>
          <a:p>
            <a:pPr lvl="1"/>
            <a:endParaRPr lang="en-US" sz="1700" dirty="0">
              <a:solidFill>
                <a:srgbClr val="0432FF"/>
              </a:solidFill>
            </a:endParaRPr>
          </a:p>
          <a:p>
            <a:r>
              <a:rPr lang="en-US" sz="2200" dirty="0">
                <a:solidFill>
                  <a:srgbClr val="FF0000"/>
                </a:solidFill>
              </a:rPr>
              <a:t>Digital Design &amp; Computer Architecture, Spring 2020, Lecture 18c</a:t>
            </a:r>
          </a:p>
          <a:p>
            <a:pPr lvl="1"/>
            <a:r>
              <a:rPr lang="en-US" sz="2000" dirty="0"/>
              <a:t>Fine-Grained Multithreading (ETH, Spring 2020)</a:t>
            </a:r>
          </a:p>
          <a:p>
            <a:pPr lvl="1"/>
            <a:r>
              <a:rPr lang="en-US" sz="17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https://www.youtube.com/watch?v=bu5dxKTvQVs&amp;list=PL5Q2soXY2Zi_FRrloMa2fUYWPGiZUBQo2&amp;index=26</a:t>
            </a:r>
            <a:endParaRPr lang="en-US" sz="1700" dirty="0">
              <a:solidFill>
                <a:srgbClr val="0432FF"/>
              </a:solidFill>
            </a:endParaRPr>
          </a:p>
          <a:p>
            <a:pPr lvl="1"/>
            <a:endParaRPr lang="en-US" sz="17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FA4FBF-90BC-A44A-80A5-E27853501F68}"/>
              </a:ext>
            </a:extLst>
          </p:cNvPr>
          <p:cNvSpPr txBox="1"/>
          <p:nvPr/>
        </p:nvSpPr>
        <p:spPr>
          <a:xfrm>
            <a:off x="1979712" y="6461778"/>
            <a:ext cx="5678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https://www.youtube.com/onurmutlulectures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18541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4867518" cy="5293805"/>
          </a:xfrm>
        </p:spPr>
        <p:txBody>
          <a:bodyPr>
            <a:normAutofit/>
          </a:bodyPr>
          <a:lstStyle/>
          <a:p>
            <a:r>
              <a:rPr lang="en-US" dirty="0"/>
              <a:t>In-order pipeline</a:t>
            </a:r>
          </a:p>
          <a:p>
            <a:pPr lvl="1"/>
            <a:r>
              <a:rPr lang="en-US" dirty="0"/>
              <a:t>Up to </a:t>
            </a:r>
            <a:r>
              <a:rPr lang="en-US" dirty="0">
                <a:solidFill>
                  <a:srgbClr val="0070C0"/>
                </a:solidFill>
              </a:rPr>
              <a:t>425 MHz </a:t>
            </a:r>
          </a:p>
          <a:p>
            <a:r>
              <a:rPr lang="en-US" dirty="0">
                <a:solidFill>
                  <a:srgbClr val="C00000"/>
                </a:solidFill>
              </a:rPr>
              <a:t>Fine-grain multithreaded</a:t>
            </a:r>
          </a:p>
          <a:p>
            <a:pPr lvl="1"/>
            <a:r>
              <a:rPr lang="en-US" dirty="0"/>
              <a:t>24 hardware threads</a:t>
            </a:r>
          </a:p>
          <a:p>
            <a:r>
              <a:rPr lang="en-US" dirty="0"/>
              <a:t>14 pipeline stages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DISPATCH</a:t>
            </a:r>
            <a:r>
              <a:rPr lang="en-US" sz="2200" dirty="0"/>
              <a:t>: Thread selection</a:t>
            </a:r>
          </a:p>
          <a:p>
            <a:pPr lvl="1"/>
            <a:r>
              <a:rPr lang="en-US" sz="2200" dirty="0">
                <a:solidFill>
                  <a:schemeClr val="accent2"/>
                </a:solidFill>
              </a:rPr>
              <a:t>FETCH</a:t>
            </a:r>
            <a:r>
              <a:rPr lang="en-US" sz="2200" dirty="0"/>
              <a:t>: Instruction fetch</a:t>
            </a:r>
          </a:p>
          <a:p>
            <a:pPr lvl="1"/>
            <a:r>
              <a:rPr lang="en-US" sz="2200" dirty="0">
                <a:solidFill>
                  <a:schemeClr val="accent2">
                    <a:lumMod val="75000"/>
                  </a:schemeClr>
                </a:solidFill>
              </a:rPr>
              <a:t>READOP</a:t>
            </a:r>
            <a:r>
              <a:rPr lang="en-US" sz="2200" dirty="0"/>
              <a:t>: Register file</a:t>
            </a:r>
          </a:p>
          <a:p>
            <a:pPr lvl="1"/>
            <a:r>
              <a:rPr lang="en-US" sz="2200" dirty="0">
                <a:solidFill>
                  <a:schemeClr val="accent6"/>
                </a:solidFill>
              </a:rPr>
              <a:t>FORMAT</a:t>
            </a:r>
            <a:r>
              <a:rPr lang="en-US" sz="2200" dirty="0"/>
              <a:t>: Operand formatting</a:t>
            </a:r>
          </a:p>
          <a:p>
            <a:pPr lvl="1"/>
            <a:r>
              <a:rPr lang="en-US" sz="2200" dirty="0">
                <a:solidFill>
                  <a:srgbClr val="009193"/>
                </a:solidFill>
              </a:rPr>
              <a:t>ALU</a:t>
            </a:r>
            <a:r>
              <a:rPr lang="en-US" sz="2200" dirty="0"/>
              <a:t>: Operation and WRAM</a:t>
            </a:r>
          </a:p>
          <a:p>
            <a:pPr lvl="1"/>
            <a:r>
              <a:rPr lang="en-US" sz="2200" dirty="0">
                <a:solidFill>
                  <a:schemeClr val="accent6">
                    <a:lumMod val="75000"/>
                  </a:schemeClr>
                </a:solidFill>
              </a:rPr>
              <a:t>MERGE</a:t>
            </a:r>
            <a:r>
              <a:rPr lang="en-US" sz="2200" dirty="0"/>
              <a:t>: Result formatting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4C09A52-4D4A-8C48-B643-7D44B82414CE}"/>
              </a:ext>
            </a:extLst>
          </p:cNvPr>
          <p:cNvGrpSpPr>
            <a:grpSpLocks noChangeAspect="1"/>
          </p:cNvGrpSpPr>
          <p:nvPr/>
        </p:nvGrpSpPr>
        <p:grpSpPr>
          <a:xfrm>
            <a:off x="4614455" y="1575476"/>
            <a:ext cx="4529545" cy="4185524"/>
            <a:chOff x="4468932" y="1423074"/>
            <a:chExt cx="4675068" cy="4320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7A6990-9AB4-2141-A33B-F8053BE580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68932" y="1423074"/>
              <a:ext cx="4675068" cy="43200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ECD6D3-4270-804B-A640-A464BC491D66}"/>
                </a:ext>
              </a:extLst>
            </p:cNvPr>
            <p:cNvSpPr txBox="1"/>
            <p:nvPr/>
          </p:nvSpPr>
          <p:spPr>
            <a:xfrm>
              <a:off x="7357185" y="3060398"/>
              <a:ext cx="1743320" cy="317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ＭＳ Ｐゴシック" panose="020B0600070205080204" pitchFamily="34" charset="-128"/>
                  <a:cs typeface="+mn-cs"/>
                </a:rPr>
                <a:t>To the DMA engine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4608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AAED-456D-7249-8063-DA02B88BB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 Instruction Set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06610-9631-964A-ABB4-DB863A1D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869590" cy="5293805"/>
          </a:xfrm>
        </p:spPr>
        <p:txBody>
          <a:bodyPr>
            <a:normAutofit/>
          </a:bodyPr>
          <a:lstStyle/>
          <a:p>
            <a:r>
              <a:rPr lang="en-US" dirty="0"/>
              <a:t>Specific 32-bit ISA</a:t>
            </a:r>
          </a:p>
          <a:p>
            <a:pPr lvl="1"/>
            <a:r>
              <a:rPr lang="en-US" dirty="0"/>
              <a:t>Aiming at scalar, in-order, and multithreaded implementation</a:t>
            </a:r>
          </a:p>
          <a:p>
            <a:pPr lvl="1"/>
            <a:r>
              <a:rPr lang="en-US" dirty="0"/>
              <a:t>Allowing compilation of 64-bit C code</a:t>
            </a:r>
          </a:p>
          <a:p>
            <a:pPr lvl="1"/>
            <a:r>
              <a:rPr lang="en-US" dirty="0"/>
              <a:t>LLVM/Clang compiler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0B585E-867C-894A-8067-48E225FED1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990600"/>
            <a:ext cx="4788408" cy="50298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64B0B0-3656-9843-B341-86EF3DE228D7}"/>
              </a:ext>
            </a:extLst>
          </p:cNvPr>
          <p:cNvSpPr txBox="1"/>
          <p:nvPr/>
        </p:nvSpPr>
        <p:spPr>
          <a:xfrm>
            <a:off x="6122421" y="6106866"/>
            <a:ext cx="27045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sz="1000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sdk.upmem.com</a:t>
            </a:r>
            <a:r>
              <a:rPr lang="en-US" sz="10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/2021.2.0/201_IS.html#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8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Microbenchmark for INT32 ADD Throughput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17E370-53F6-A543-865A-028F9778536A}"/>
              </a:ext>
            </a:extLst>
          </p:cNvPr>
          <p:cNvSpPr/>
          <p:nvPr/>
        </p:nvSpPr>
        <p:spPr>
          <a:xfrm>
            <a:off x="1324764" y="1765300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C7C664-0063-A34B-BE93-34D02731FFFE}"/>
              </a:ext>
            </a:extLst>
          </p:cNvPr>
          <p:cNvSpPr/>
          <p:nvPr/>
        </p:nvSpPr>
        <p:spPr>
          <a:xfrm>
            <a:off x="1324764" y="2982681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A6B585-2971-9B40-9792-005130908F8E}"/>
              </a:ext>
            </a:extLst>
          </p:cNvPr>
          <p:cNvSpPr/>
          <p:nvPr/>
        </p:nvSpPr>
        <p:spPr>
          <a:xfrm>
            <a:off x="1324764" y="3575397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274882-8E4F-0840-A966-6B173F0DAC19}"/>
              </a:ext>
            </a:extLst>
          </p:cNvPr>
          <p:cNvSpPr/>
          <p:nvPr/>
        </p:nvSpPr>
        <p:spPr>
          <a:xfrm>
            <a:off x="1324764" y="5410200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B4F6F8-B0D9-644B-9B12-4B2B424EA2B7}"/>
              </a:ext>
            </a:extLst>
          </p:cNvPr>
          <p:cNvSpPr/>
          <p:nvPr/>
        </p:nvSpPr>
        <p:spPr>
          <a:xfrm>
            <a:off x="1324764" y="5720827"/>
            <a:ext cx="7264400" cy="270000"/>
          </a:xfrm>
          <a:prstGeom prst="rect">
            <a:avLst/>
          </a:prstGeom>
          <a:solidFill>
            <a:schemeClr val="accent4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067F2FF-1B76-2942-BD32-A42FB3F61538}"/>
              </a:ext>
            </a:extLst>
          </p:cNvPr>
          <p:cNvSpPr/>
          <p:nvPr/>
        </p:nvSpPr>
        <p:spPr>
          <a:xfrm>
            <a:off x="1324764" y="2063227"/>
            <a:ext cx="7264400" cy="270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5CC15FD-6810-9C48-8314-B5E5AC5BBB16}"/>
              </a:ext>
            </a:extLst>
          </p:cNvPr>
          <p:cNvSpPr/>
          <p:nvPr/>
        </p:nvSpPr>
        <p:spPr>
          <a:xfrm>
            <a:off x="1324764" y="4185946"/>
            <a:ext cx="7264400" cy="270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AF2788-091B-0A46-A6D4-DFF5BB245BB4}"/>
              </a:ext>
            </a:extLst>
          </p:cNvPr>
          <p:cNvSpPr/>
          <p:nvPr/>
        </p:nvSpPr>
        <p:spPr>
          <a:xfrm>
            <a:off x="1324764" y="4490746"/>
            <a:ext cx="7264400" cy="27000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1C299B-9F4C-1B42-93A3-7312BE6185D2}"/>
              </a:ext>
            </a:extLst>
          </p:cNvPr>
          <p:cNvSpPr/>
          <p:nvPr/>
        </p:nvSpPr>
        <p:spPr>
          <a:xfrm>
            <a:off x="1324764" y="2365935"/>
            <a:ext cx="7264400" cy="270000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F14C6E-83A1-734E-93DC-6EA2ACCBF7BF}"/>
              </a:ext>
            </a:extLst>
          </p:cNvPr>
          <p:cNvSpPr/>
          <p:nvPr/>
        </p:nvSpPr>
        <p:spPr>
          <a:xfrm>
            <a:off x="1324764" y="4794636"/>
            <a:ext cx="7264400" cy="270000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ADB799-0FE2-524E-9D0D-980A1F625BF6}"/>
              </a:ext>
            </a:extLst>
          </p:cNvPr>
          <p:cNvSpPr/>
          <p:nvPr/>
        </p:nvSpPr>
        <p:spPr>
          <a:xfrm>
            <a:off x="1324764" y="2670280"/>
            <a:ext cx="7264400" cy="270000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03A0DCC-B309-CA4E-A50E-08A1F76FD679}"/>
              </a:ext>
            </a:extLst>
          </p:cNvPr>
          <p:cNvSpPr/>
          <p:nvPr/>
        </p:nvSpPr>
        <p:spPr>
          <a:xfrm>
            <a:off x="1324764" y="5105263"/>
            <a:ext cx="7264400" cy="270000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BD665B-E83F-9042-A334-3ADFE24CA3E8}"/>
              </a:ext>
            </a:extLst>
          </p:cNvPr>
          <p:cNvSpPr txBox="1"/>
          <p:nvPr/>
        </p:nvSpPr>
        <p:spPr>
          <a:xfrm rot="16200000">
            <a:off x="-433268" y="1994953"/>
            <a:ext cx="1625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C-based code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2741F8-F015-8A44-8A4F-106CBD84DA8B}"/>
              </a:ext>
            </a:extLst>
          </p:cNvPr>
          <p:cNvSpPr txBox="1"/>
          <p:nvPr/>
        </p:nvSpPr>
        <p:spPr>
          <a:xfrm rot="16200000">
            <a:off x="-567034" y="4440693"/>
            <a:ext cx="220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+mn-cs"/>
              </a:rPr>
              <a:t>Compiled code (UPMEM DPU ISA)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CB235-17EE-D44B-AD80-3597C2481B3C}"/>
              </a:ext>
            </a:extLst>
          </p:cNvPr>
          <p:cNvSpPr txBox="1"/>
          <p:nvPr/>
        </p:nvSpPr>
        <p:spPr>
          <a:xfrm>
            <a:off x="951449" y="1071880"/>
            <a:ext cx="772519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1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#define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 256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2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*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mem_alloc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(SIZE *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sizeof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));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3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for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= 0;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&lt; SIZE;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++){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4   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int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temp =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5      temp += scalar;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6   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bufferA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[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i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] = temp;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7  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1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move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r2, 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2 .LBB0_1: 			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Loop header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3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lsl_add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r3, r0, r2, 2 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Address calculation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4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lw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r4, r3, 0 	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Load from WRAM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5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r4, r4, r1 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Add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6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sw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r3, 0, r4 	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Store to WRAM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7 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add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r2, r2, 1 		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Index update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8  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jneq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 r2, 256, .LBB0_1	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ourier" pitchFamily="2" charset="0"/>
                <a:ea typeface="+mn-ea"/>
                <a:cs typeface="+mn-cs"/>
              </a:rPr>
              <a:t>// Conditional jump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urier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6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7630F2C-F1A4-504C-BD76-4C0CF6101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838200"/>
            <a:ext cx="5638800" cy="5659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SK Hynix Accelerator-in-Memory (2022)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E504B7-DA66-5B4F-B558-31F93F8EC635}"/>
              </a:ext>
            </a:extLst>
          </p:cNvPr>
          <p:cNvSpPr txBox="1"/>
          <p:nvPr/>
        </p:nvSpPr>
        <p:spPr>
          <a:xfrm>
            <a:off x="1700819" y="6528003"/>
            <a:ext cx="5157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https://news.skhynix.com/sk-hynix-develops-pim-next-generation-ai-accelerator/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B661DE0-45C9-7F44-A759-0061E543B4F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16349" y="3703490"/>
            <a:ext cx="477539" cy="5110162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782F46-972B-F74E-B5E1-F30E8DD07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9919" y="1600200"/>
            <a:ext cx="3724263" cy="23826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1C93C8-E662-634A-AE11-0C2FA4229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009" y="4648200"/>
            <a:ext cx="3754081" cy="52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397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5251-3CFB-784C-92CC-FD9A41B7F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Arithmetic Throughput: #Instructions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A3DDD-18BD-0E44-AEE3-5CF5CC03B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Compiler explorer: </a:t>
            </a:r>
            <a:r>
              <a:rPr lang="en-US" sz="2400" dirty="0">
                <a:hlinkClick r:id="rId3"/>
              </a:rPr>
              <a:t>https://dpu.dev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483972-1652-2E43-A073-C0D9D242B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" y="1420281"/>
            <a:ext cx="8768080" cy="4755287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885A54B-FC6B-6A41-9961-5A9771C87734}"/>
              </a:ext>
            </a:extLst>
          </p:cNvPr>
          <p:cNvSpPr/>
          <p:nvPr/>
        </p:nvSpPr>
        <p:spPr>
          <a:xfrm>
            <a:off x="576197" y="5410986"/>
            <a:ext cx="8054236" cy="9694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6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instructions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32-bit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ADD/SUB microbenchmark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7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 instructions in 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64-bit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ndara" panose="020E0502030303020204" pitchFamily="34" charset="0"/>
                <a:ea typeface="+mn-ea"/>
                <a:cs typeface="Calibri" panose="020F0502020204030204" pitchFamily="34" charset="0"/>
              </a:rPr>
              <a:t>ADD/SUB microbenchmark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7FBFB3A-F8AF-8044-941D-F2FC24DC2728}"/>
              </a:ext>
            </a:extLst>
          </p:cNvPr>
          <p:cNvSpPr/>
          <p:nvPr/>
        </p:nvSpPr>
        <p:spPr>
          <a:xfrm>
            <a:off x="6565900" y="2198510"/>
            <a:ext cx="2064533" cy="1078090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AB66D62-20E1-EF42-B271-B4F2EADAD867}"/>
              </a:ext>
            </a:extLst>
          </p:cNvPr>
          <p:cNvSpPr/>
          <p:nvPr/>
        </p:nvSpPr>
        <p:spPr>
          <a:xfrm>
            <a:off x="6565899" y="3958462"/>
            <a:ext cx="2064533" cy="1224000"/>
          </a:xfrm>
          <a:prstGeom prst="round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33F61C4-EC24-1E49-A315-283C0A83C3F1}"/>
              </a:ext>
            </a:extLst>
          </p:cNvPr>
          <p:cNvSpPr/>
          <p:nvPr/>
        </p:nvSpPr>
        <p:spPr>
          <a:xfrm>
            <a:off x="6565898" y="4481562"/>
            <a:ext cx="2064533" cy="180000"/>
          </a:xfrm>
          <a:prstGeom prst="round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ndara" panose="020E05020303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29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DPU: WRAM Bandwidth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22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6981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49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DE718-C99B-054E-AD0C-9269E2131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528" y="3002691"/>
            <a:ext cx="3845356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868 0.01806 L 0.26163 -0.1009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7" y="-594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DPU: MRAM Latency and Bandwidth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8251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50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61B2B1-A360-5E44-ACDA-FF518EE83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7341" y="3002691"/>
            <a:ext cx="5147957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5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396 0.00556 L -0.09895 -0.10439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46" y="-550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49AE-E83A-F241-BA2F-2972D7A41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DPU: Arithmetic Throughput vs. Operational Intensity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0D2C28D-09D2-3E45-802E-950C770EC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2" y="876821"/>
            <a:ext cx="9151034" cy="55490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47F69F8-B4F7-9E47-A369-FFAD15353934}"/>
              </a:ext>
            </a:extLst>
          </p:cNvPr>
          <p:cNvSpPr/>
          <p:nvPr/>
        </p:nvSpPr>
        <p:spPr>
          <a:xfrm flipV="1">
            <a:off x="72351" y="1433383"/>
            <a:ext cx="8991801" cy="4896000"/>
          </a:xfrm>
          <a:prstGeom prst="roundRect">
            <a:avLst>
              <a:gd name="adj" fmla="val 4412"/>
            </a:avLst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90000"/>
                </a:srgbClr>
              </a:gs>
              <a:gs pos="50000">
                <a:srgbClr val="FFFF00">
                  <a:tint val="44500"/>
                  <a:satMod val="160000"/>
                  <a:alpha val="90000"/>
                </a:srgbClr>
              </a:gs>
              <a:gs pos="100000">
                <a:srgbClr val="FFFF00">
                  <a:tint val="23500"/>
                  <a:satMod val="160000"/>
                  <a:alpha val="9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00C09F-C747-2541-A3E2-DA1C4501C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89" y="2997200"/>
            <a:ext cx="7630365" cy="314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24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0.02269 L 0.05434 -0.1069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-648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5000" y="1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Upcoming Lectures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 err="1"/>
              <a:t>Microbenchmarking</a:t>
            </a:r>
            <a:r>
              <a:rPr lang="en-US" sz="2200" dirty="0"/>
              <a:t> of the UPMEM DPU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Compute throughput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MRAM and WRAM bandwidth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Arithmetic intensity versus compute throughput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Programming an UPMEM-based PIM system</a:t>
            </a:r>
          </a:p>
          <a:p>
            <a:pPr>
              <a:lnSpc>
                <a:spcPct val="150000"/>
              </a:lnSpc>
            </a:pPr>
            <a:r>
              <a:rPr lang="en-US" sz="2200" dirty="0"/>
              <a:t>Introduction to Samsung’s and SK Hynix’s PIM devices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75528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Understanding a Modern PIM Architecture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E2DC3F-D55F-A442-8922-084467A41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9144000" cy="4033049"/>
          </a:xfrm>
          <a:prstGeom prst="rect">
            <a:avLst/>
          </a:prstGeom>
        </p:spPr>
      </p:pic>
      <p:sp>
        <p:nvSpPr>
          <p:cNvPr id="5" name="Subtitle 1">
            <a:extLst>
              <a:ext uri="{FF2B5EF4-FFF2-40B4-BE49-F238E27FC236}">
                <a16:creationId xmlns:a16="http://schemas.microsoft.com/office/drawing/2014/main" id="{CB9DA8F8-FC8B-B715-1A5B-06010ACBBBEC}"/>
              </a:ext>
            </a:extLst>
          </p:cNvPr>
          <p:cNvSpPr txBox="1">
            <a:spLocks/>
          </p:cNvSpPr>
          <p:nvPr/>
        </p:nvSpPr>
        <p:spPr>
          <a:xfrm>
            <a:off x="1106731" y="5525569"/>
            <a:ext cx="6858000" cy="803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endParaRPr kumimoji="0" lang="en-US" sz="2000" b="1" i="0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https://github.com/CMU-SAFARI/prim-benchmarks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906652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BC16C-9759-FC44-89ED-791187DE9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23920" cy="1066800"/>
          </a:xfrm>
        </p:spPr>
        <p:txBody>
          <a:bodyPr/>
          <a:lstStyle/>
          <a:p>
            <a:r>
              <a:rPr lang="en-US" sz="3200" dirty="0"/>
              <a:t>Experimental Analysis of the UPMEM PIM Engine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39010-5FA7-AA42-A731-A388AD812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4A979B-A23E-4F49-9F1F-3DE77918710A}"/>
              </a:ext>
            </a:extLst>
          </p:cNvPr>
          <p:cNvSpPr txBox="1"/>
          <p:nvPr/>
        </p:nvSpPr>
        <p:spPr>
          <a:xfrm>
            <a:off x="4355976" y="6502956"/>
            <a:ext cx="4248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AE92A9-1CB3-0F44-AB44-B64795F93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793" y="905635"/>
            <a:ext cx="5628366" cy="5663281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A918D4B-F6C7-5448-AD8B-565A4D2177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169733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4C24F-E3C0-6340-9A7F-5212D7E1F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Understanding a Modern PIM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D3D00-D671-7A49-9903-3A6903D905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381580-1F1F-5944-AEC7-1891060AC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15" y="914400"/>
            <a:ext cx="7369769" cy="55069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65C192-4893-AD4D-A97C-499395E42DF0}"/>
              </a:ext>
            </a:extLst>
          </p:cNvPr>
          <p:cNvSpPr/>
          <p:nvPr/>
        </p:nvSpPr>
        <p:spPr>
          <a:xfrm>
            <a:off x="-76200" y="6535579"/>
            <a:ext cx="9153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https://www.youtube.com/watch?v=D8Hjy2iU9l4&amp;list=PL5Q2soXY2Zi_tOTAYm--dYByNPL7JhwR9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2311056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25 October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300" dirty="0"/>
              <a:t>Real-World Processing-in-Memory Architectures: </a:t>
            </a:r>
            <a:br>
              <a:rPr lang="en-US" sz="3300" dirty="0"/>
            </a:br>
            <a:r>
              <a:rPr lang="en-US" sz="4000" dirty="0"/>
              <a:t>UPMEM PIM Architecture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804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0E39F-21C1-5448-816C-90F49DCB3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4" y="1037868"/>
            <a:ext cx="9144000" cy="39590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E8C0CB-6C34-F34A-9020-7FC8E1A93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771635"/>
            <a:ext cx="2438400" cy="168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1123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75B62A-7CF5-E740-B603-F143F946B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297"/>
            <a:ext cx="9144000" cy="48054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1172E2-3235-8D42-BF84-8638A7D02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41" y="5455128"/>
            <a:ext cx="1775114" cy="122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9043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</a:t>
            </a:r>
            <a:r>
              <a:rPr lang="en-US" sz="3800" dirty="0" err="1"/>
              <a:t>AxDIMM</a:t>
            </a:r>
            <a:r>
              <a:rPr lang="en-US" sz="3800" dirty="0"/>
              <a:t>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DIMM-based PIM</a:t>
            </a:r>
          </a:p>
          <a:p>
            <a:pPr lvl="1"/>
            <a:r>
              <a:rPr lang="en-US" dirty="0"/>
              <a:t>DLRM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F7A9E-E0FB-2940-A668-77B550C7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5491978" y="4939215"/>
            <a:ext cx="3494859" cy="14615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F2116CC-AE4C-C245-A91B-56DA9C2A5AB9}"/>
              </a:ext>
            </a:extLst>
          </p:cNvPr>
          <p:cNvGrpSpPr>
            <a:grpSpLocks noChangeAspect="1"/>
          </p:cNvGrpSpPr>
          <p:nvPr/>
        </p:nvGrpSpPr>
        <p:grpSpPr>
          <a:xfrm>
            <a:off x="5865291" y="1022909"/>
            <a:ext cx="3002279" cy="1644091"/>
            <a:chOff x="100000" y="862740"/>
            <a:chExt cx="4069270" cy="22283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7B2DD5-1935-F548-A387-1349A6487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" y="1159634"/>
              <a:ext cx="4069270" cy="19314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6A3B20-5E20-0D44-BD6B-9DE9B313FE24}"/>
                </a:ext>
              </a:extLst>
            </p:cNvPr>
            <p:cNvSpPr/>
            <p:nvPr/>
          </p:nvSpPr>
          <p:spPr>
            <a:xfrm>
              <a:off x="929107" y="862740"/>
              <a:ext cx="1776448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297CFD-59DD-384E-97E3-7AE7BC6C5C34}"/>
              </a:ext>
            </a:extLst>
          </p:cNvPr>
          <p:cNvGrpSpPr>
            <a:grpSpLocks noChangeAspect="1"/>
          </p:cNvGrpSpPr>
          <p:nvPr/>
        </p:nvGrpSpPr>
        <p:grpSpPr>
          <a:xfrm>
            <a:off x="5883828" y="2895600"/>
            <a:ext cx="3107772" cy="1775735"/>
            <a:chOff x="4744267" y="634328"/>
            <a:chExt cx="4299733" cy="245680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F9F513-FA4B-E949-99EC-7CFF34E58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159634"/>
              <a:ext cx="4299733" cy="193149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36909C-2052-0A45-A3A2-4C2930C8654C}"/>
                </a:ext>
              </a:extLst>
            </p:cNvPr>
            <p:cNvSpPr/>
            <p:nvPr/>
          </p:nvSpPr>
          <p:spPr>
            <a:xfrm>
              <a:off x="5564945" y="634328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ED770-D7DA-4148-A854-219B6EAC3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22" y="1983156"/>
            <a:ext cx="4426237" cy="44544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532963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69" name="Title 4">
            <a:extLst>
              <a:ext uri="{FF2B5EF4-FFF2-40B4-BE49-F238E27FC236}">
                <a16:creationId xmlns:a16="http://schemas.microsoft.com/office/drawing/2014/main" id="{2D6E322B-1333-5647-85A1-8292CBEA81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36675"/>
            <a:ext cx="7924800" cy="17526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UPMEM PIM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Microarchitecture and ISA</a:t>
            </a:r>
          </a:p>
        </p:txBody>
      </p:sp>
      <p:sp>
        <p:nvSpPr>
          <p:cNvPr id="416770" name="Subtitle 5">
            <a:extLst>
              <a:ext uri="{FF2B5EF4-FFF2-40B4-BE49-F238E27FC236}">
                <a16:creationId xmlns:a16="http://schemas.microsoft.com/office/drawing/2014/main" id="{F6FDC6A1-A28F-104C-8DDD-A4BE5C41AC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6771" name="Slide Number Placeholder 3">
            <a:extLst>
              <a:ext uri="{FF2B5EF4-FFF2-40B4-BE49-F238E27FC236}">
                <a16:creationId xmlns:a16="http://schemas.microsoft.com/office/drawing/2014/main" id="{FA05780F-900C-D24A-90E4-3CE4211CB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51A014-54A1-3E49-8B94-E3F8FC1E00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49926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15894</TotalTime>
  <Words>1993</Words>
  <Application>Microsoft Macintosh PowerPoint</Application>
  <PresentationFormat>On-screen Show (4:3)</PresentationFormat>
  <Paragraphs>330</Paragraphs>
  <Slides>48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48</vt:i4>
      </vt:variant>
    </vt:vector>
  </HeadingPairs>
  <TitlesOfParts>
    <vt:vector size="74" baseType="lpstr">
      <vt:lpstr>Arial</vt:lpstr>
      <vt:lpstr>Calibri</vt:lpstr>
      <vt:lpstr>Calibri Light</vt:lpstr>
      <vt:lpstr>Cambria</vt:lpstr>
      <vt:lpstr>Candara</vt:lpstr>
      <vt:lpstr>Courier</vt:lpstr>
      <vt:lpstr>Garamond</vt:lpstr>
      <vt:lpstr>Segoe UI</vt:lpstr>
      <vt:lpstr>Segoe UI Symbol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Office Theme</vt:lpstr>
      <vt:lpstr>Edge</vt:lpstr>
      <vt:lpstr>6_Edge</vt:lpstr>
      <vt:lpstr>8_Edge</vt:lpstr>
      <vt:lpstr>P&amp;S Processing-in-Memory  Real-World Processing-in-Memory Architectures:  UPMEM PIM Architecture</vt:lpstr>
      <vt:lpstr>PIM Becomes Real</vt:lpstr>
      <vt:lpstr>Samsung Function-in-Memory DRAM (2021)</vt:lpstr>
      <vt:lpstr>SK Hynix Accelerator-in-Memory (2022)</vt:lpstr>
      <vt:lpstr>UPMEM Processing-in-DRAM Engine (2019)</vt:lpstr>
      <vt:lpstr>Samsung Function-in-Memory DRAM (2021)</vt:lpstr>
      <vt:lpstr>Samsung Function-in-Memory DRAM (2021)</vt:lpstr>
      <vt:lpstr>Samsung AxDIMM (2021)</vt:lpstr>
      <vt:lpstr>UPMEM PIM Microarchitecture and ISA</vt:lpstr>
      <vt:lpstr>UPMEM DIMMs</vt:lpstr>
      <vt:lpstr>PIM’s Promises</vt:lpstr>
      <vt:lpstr>Technology Challenges</vt:lpstr>
      <vt:lpstr>UPMEM Patent</vt:lpstr>
      <vt:lpstr>Accelerator Model (I)</vt:lpstr>
      <vt:lpstr>GPU Computing</vt:lpstr>
      <vt:lpstr>Lecture on GPU Programming</vt:lpstr>
      <vt:lpstr>Heterogeneous Systems Course (Fall 2021)</vt:lpstr>
      <vt:lpstr>Accelerator Model (II)</vt:lpstr>
      <vt:lpstr>System Organization (I)</vt:lpstr>
      <vt:lpstr>System Organization (II)</vt:lpstr>
      <vt:lpstr>System Organization (III)</vt:lpstr>
      <vt:lpstr>2,560-DPU System (I)</vt:lpstr>
      <vt:lpstr>2,560-DPU System (II)</vt:lpstr>
      <vt:lpstr>640-DPU System</vt:lpstr>
      <vt:lpstr>DPU Sharing? Security Implications?</vt:lpstr>
      <vt:lpstr>Vector Addition (VA)</vt:lpstr>
      <vt:lpstr>CPU-DPU/DPU-CPU Data Transfers</vt:lpstr>
      <vt:lpstr>Inter-DPU Communication</vt:lpstr>
      <vt:lpstr>DRAM Processing Unit (I)</vt:lpstr>
      <vt:lpstr>DRAM Processing Unit (II)</vt:lpstr>
      <vt:lpstr>DPU Pipeline</vt:lpstr>
      <vt:lpstr>Fine-Grained Multithreading</vt:lpstr>
      <vt:lpstr>Fine-Grained Multithreading</vt:lpstr>
      <vt:lpstr>Fine-Grained Multithreading (II)</vt:lpstr>
      <vt:lpstr>Lecture on Fine-Grained Multithreading</vt:lpstr>
      <vt:lpstr>Lectures on Fine-Grained Multithreading</vt:lpstr>
      <vt:lpstr>DPU Pipeline</vt:lpstr>
      <vt:lpstr>DPU Instruction Set Architecture</vt:lpstr>
      <vt:lpstr>Microbenchmark for INT32 ADD Throughput</vt:lpstr>
      <vt:lpstr>Arithmetic Throughput: #Instructions</vt:lpstr>
      <vt:lpstr>DPU: WRAM Bandwidth</vt:lpstr>
      <vt:lpstr>DPU: MRAM Latency and Bandwidth</vt:lpstr>
      <vt:lpstr>DPU: Arithmetic Throughput vs. Operational Intensity</vt:lpstr>
      <vt:lpstr>Upcoming Lectures</vt:lpstr>
      <vt:lpstr>Understanding a Modern PIM Architecture</vt:lpstr>
      <vt:lpstr>Experimental Analysis of the UPMEM PIM Engine</vt:lpstr>
      <vt:lpstr>Understanding a Modern PIM Architecture</vt:lpstr>
      <vt:lpstr>P&amp;S Processing-in-Memory  Real-World Processing-in-Memory Architectures:  UPMEM PIM Architecture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633</cp:revision>
  <dcterms:created xsi:type="dcterms:W3CDTF">2010-09-08T00:51:32Z</dcterms:created>
  <dcterms:modified xsi:type="dcterms:W3CDTF">2022-10-26T14:25:33Z</dcterms:modified>
</cp:coreProperties>
</file>